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media/image11.svg" ContentType="image/svg+xml"/>
  <Override PartName="/ppt/media/image13.svg" ContentType="image/svg+xml"/>
  <Override PartName="/ppt/media/image15.svg" ContentType="image/svg+xml"/>
  <Override PartName="/ppt/media/image17.svg" ContentType="image/svg+xml"/>
  <Override PartName="/ppt/media/image2.svg" ContentType="image/svg+xml"/>
  <Override PartName="/ppt/media/image21.svg" ContentType="image/svg+xml"/>
  <Override PartName="/ppt/media/image38.svg" ContentType="image/svg+xml"/>
  <Override PartName="/ppt/media/image40.svg" ContentType="image/svg+xml"/>
  <Override PartName="/ppt/media/image42.svg" ContentType="image/svg+xml"/>
  <Override PartName="/ppt/media/image44.svg" ContentType="image/svg+xml"/>
  <Override PartName="/ppt/media/image46.svg" ContentType="image/svg+xml"/>
  <Override PartName="/ppt/media/image48.svg" ContentType="image/svg+xml"/>
  <Override PartName="/ppt/media/image5.svg" ContentType="image/svg+xml"/>
  <Override PartName="/ppt/media/image50.svg" ContentType="image/svg+xml"/>
  <Override PartName="/ppt/media/image52.svg" ContentType="image/svg+xml"/>
  <Override PartName="/ppt/media/image54.svg" ContentType="image/svg+xml"/>
  <Override PartName="/ppt/media/image56.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57" r:id="rId5"/>
    <p:sldId id="258" r:id="rId6"/>
    <p:sldId id="273" r:id="rId7"/>
    <p:sldId id="274" r:id="rId8"/>
    <p:sldId id="276" r:id="rId9"/>
    <p:sldId id="279" r:id="rId10"/>
    <p:sldId id="280" r:id="rId11"/>
    <p:sldId id="282" r:id="rId12"/>
    <p:sldId id="284" r:id="rId13"/>
    <p:sldId id="286" r:id="rId14"/>
    <p:sldId id="288" r:id="rId15"/>
    <p:sldId id="290" r:id="rId16"/>
    <p:sldId id="292" r:id="rId17"/>
    <p:sldId id="294" r:id="rId18"/>
    <p:sldId id="296" r:id="rId19"/>
    <p:sldId id="298" r:id="rId20"/>
    <p:sldId id="301" r:id="rId21"/>
    <p:sldId id="303" r:id="rId22"/>
    <p:sldId id="305" r:id="rId23"/>
  </p:sldIdLst>
  <p:sldSz cx="18288000" cy="10287000"/>
  <p:notesSz cx="6858000" cy="9144000"/>
  <p:embeddedFontLst>
    <p:embeddedFont>
      <p:font typeface="Saira ExtraCondensed Medium" panose="00000608000000000000"/>
      <p:regular r:id="rId27"/>
    </p:embeddedFont>
    <p:embeddedFont>
      <p:font typeface="Calibri" panose="020F050202020403020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9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0A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60"/>
        <p:guide pos="289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png"/><Relationship Id="rId7" Type="http://schemas.openxmlformats.org/officeDocument/2006/relationships/image" Target="../media/image7.svg"/><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png"/><Relationship Id="rId21" Type="http://schemas.openxmlformats.org/officeDocument/2006/relationships/notesSlide" Target="../notesSlides/notesSlide1.xml"/><Relationship Id="rId20" Type="http://schemas.openxmlformats.org/officeDocument/2006/relationships/slideLayout" Target="../slideLayouts/slideLayout7.xml"/><Relationship Id="rId2" Type="http://schemas.openxmlformats.org/officeDocument/2006/relationships/image" Target="../media/image2.svg"/><Relationship Id="rId19" Type="http://schemas.openxmlformats.org/officeDocument/2006/relationships/image" Target="../media/image19.png"/><Relationship Id="rId18" Type="http://schemas.openxmlformats.org/officeDocument/2006/relationships/image" Target="../media/image18.png"/><Relationship Id="rId17" Type="http://schemas.openxmlformats.org/officeDocument/2006/relationships/image" Target="../media/image17.svg"/><Relationship Id="rId16" Type="http://schemas.openxmlformats.org/officeDocument/2006/relationships/image" Target="../media/image16.png"/><Relationship Id="rId15" Type="http://schemas.openxmlformats.org/officeDocument/2006/relationships/image" Target="../media/image15.svg"/><Relationship Id="rId14" Type="http://schemas.openxmlformats.org/officeDocument/2006/relationships/image" Target="../media/image14.png"/><Relationship Id="rId13" Type="http://schemas.openxmlformats.org/officeDocument/2006/relationships/image" Target="../media/image13.svg"/><Relationship Id="rId12" Type="http://schemas.openxmlformats.org/officeDocument/2006/relationships/image" Target="../media/image12.png"/><Relationship Id="rId11" Type="http://schemas.openxmlformats.org/officeDocument/2006/relationships/image" Target="../media/image11.svg"/><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7.svg"/><Relationship Id="rId7" Type="http://schemas.openxmlformats.org/officeDocument/2006/relationships/image" Target="../media/image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1.svg"/><Relationship Id="rId3" Type="http://schemas.openxmlformats.org/officeDocument/2006/relationships/image" Target="../media/image10.png"/><Relationship Id="rId2" Type="http://schemas.openxmlformats.org/officeDocument/2006/relationships/image" Target="../media/image17.svg"/><Relationship Id="rId12" Type="http://schemas.openxmlformats.org/officeDocument/2006/relationships/notesSlide" Target="../notesSlides/notesSlide2.xml"/><Relationship Id="rId11" Type="http://schemas.openxmlformats.org/officeDocument/2006/relationships/slideLayout" Target="../slideLayouts/slideLayout7.xml"/><Relationship Id="rId10" Type="http://schemas.openxmlformats.org/officeDocument/2006/relationships/image" Target="../media/image5.sv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7.svg"/><Relationship Id="rId7" Type="http://schemas.openxmlformats.org/officeDocument/2006/relationships/image" Target="../media/image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1.svg"/><Relationship Id="rId3" Type="http://schemas.openxmlformats.org/officeDocument/2006/relationships/image" Target="../media/image10.png"/><Relationship Id="rId2" Type="http://schemas.openxmlformats.org/officeDocument/2006/relationships/image" Target="../media/image17.svg"/><Relationship Id="rId12" Type="http://schemas.openxmlformats.org/officeDocument/2006/relationships/slideLayout" Target="../slideLayouts/slideLayout7.xml"/><Relationship Id="rId11" Type="http://schemas.openxmlformats.org/officeDocument/2006/relationships/image" Target="../media/image25.png"/><Relationship Id="rId10" Type="http://schemas.openxmlformats.org/officeDocument/2006/relationships/image" Target="../media/image5.sv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7.svg"/><Relationship Id="rId7" Type="http://schemas.openxmlformats.org/officeDocument/2006/relationships/image" Target="../media/image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1.svg"/><Relationship Id="rId3" Type="http://schemas.openxmlformats.org/officeDocument/2006/relationships/image" Target="../media/image10.png"/><Relationship Id="rId2" Type="http://schemas.openxmlformats.org/officeDocument/2006/relationships/image" Target="../media/image17.svg"/><Relationship Id="rId15" Type="http://schemas.openxmlformats.org/officeDocument/2006/relationships/notesSlide" Target="../notesSlides/notesSlide3.xml"/><Relationship Id="rId14" Type="http://schemas.openxmlformats.org/officeDocument/2006/relationships/slideLayout" Target="../slideLayouts/slideLayout7.xml"/><Relationship Id="rId13" Type="http://schemas.openxmlformats.org/officeDocument/2006/relationships/image" Target="../media/image28.jpeg"/><Relationship Id="rId12" Type="http://schemas.openxmlformats.org/officeDocument/2006/relationships/image" Target="../media/image27.jpeg"/><Relationship Id="rId11" Type="http://schemas.openxmlformats.org/officeDocument/2006/relationships/image" Target="../media/image26.png"/><Relationship Id="rId10" Type="http://schemas.openxmlformats.org/officeDocument/2006/relationships/image" Target="../media/image5.sv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7.svg"/><Relationship Id="rId7" Type="http://schemas.openxmlformats.org/officeDocument/2006/relationships/image" Target="../media/image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1.svg"/><Relationship Id="rId3" Type="http://schemas.openxmlformats.org/officeDocument/2006/relationships/image" Target="../media/image10.png"/><Relationship Id="rId2" Type="http://schemas.openxmlformats.org/officeDocument/2006/relationships/image" Target="../media/image17.svg"/><Relationship Id="rId15" Type="http://schemas.openxmlformats.org/officeDocument/2006/relationships/notesSlide" Target="../notesSlides/notesSlide4.xml"/><Relationship Id="rId14" Type="http://schemas.openxmlformats.org/officeDocument/2006/relationships/slideLayout" Target="../slideLayouts/slideLayout7.xml"/><Relationship Id="rId13" Type="http://schemas.openxmlformats.org/officeDocument/2006/relationships/image" Target="../media/image31.png"/><Relationship Id="rId12" Type="http://schemas.openxmlformats.org/officeDocument/2006/relationships/image" Target="../media/image30.png"/><Relationship Id="rId11" Type="http://schemas.openxmlformats.org/officeDocument/2006/relationships/image" Target="../media/image29.jpeg"/><Relationship Id="rId10" Type="http://schemas.openxmlformats.org/officeDocument/2006/relationships/image" Target="../media/image5.sv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7.svg"/><Relationship Id="rId7" Type="http://schemas.openxmlformats.org/officeDocument/2006/relationships/image" Target="../media/image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1.svg"/><Relationship Id="rId3" Type="http://schemas.openxmlformats.org/officeDocument/2006/relationships/image" Target="../media/image10.png"/><Relationship Id="rId2" Type="http://schemas.openxmlformats.org/officeDocument/2006/relationships/image" Target="../media/image17.svg"/><Relationship Id="rId12" Type="http://schemas.openxmlformats.org/officeDocument/2006/relationships/notesSlide" Target="../notesSlides/notesSlide5.xml"/><Relationship Id="rId11" Type="http://schemas.openxmlformats.org/officeDocument/2006/relationships/slideLayout" Target="../slideLayouts/slideLayout7.xml"/><Relationship Id="rId10" Type="http://schemas.openxmlformats.org/officeDocument/2006/relationships/image" Target="../media/image5.sv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7.svg"/><Relationship Id="rId7" Type="http://schemas.openxmlformats.org/officeDocument/2006/relationships/image" Target="../media/image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1.svg"/><Relationship Id="rId3" Type="http://schemas.openxmlformats.org/officeDocument/2006/relationships/image" Target="../media/image10.png"/><Relationship Id="rId2" Type="http://schemas.openxmlformats.org/officeDocument/2006/relationships/image" Target="../media/image17.svg"/><Relationship Id="rId12" Type="http://schemas.openxmlformats.org/officeDocument/2006/relationships/notesSlide" Target="../notesSlides/notesSlide6.xml"/><Relationship Id="rId11" Type="http://schemas.openxmlformats.org/officeDocument/2006/relationships/slideLayout" Target="../slideLayouts/slideLayout7.xml"/><Relationship Id="rId10" Type="http://schemas.openxmlformats.org/officeDocument/2006/relationships/image" Target="../media/image5.sv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7.svg"/><Relationship Id="rId7" Type="http://schemas.openxmlformats.org/officeDocument/2006/relationships/image" Target="../media/image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1.svg"/><Relationship Id="rId3" Type="http://schemas.openxmlformats.org/officeDocument/2006/relationships/image" Target="../media/image10.png"/><Relationship Id="rId2" Type="http://schemas.openxmlformats.org/officeDocument/2006/relationships/image" Target="../media/image17.svg"/><Relationship Id="rId17" Type="http://schemas.openxmlformats.org/officeDocument/2006/relationships/notesSlide" Target="../notesSlides/notesSlide7.xml"/><Relationship Id="rId16" Type="http://schemas.openxmlformats.org/officeDocument/2006/relationships/slideLayout" Target="../slideLayouts/slideLayout7.xml"/><Relationship Id="rId15" Type="http://schemas.openxmlformats.org/officeDocument/2006/relationships/image" Target="../media/image36.png"/><Relationship Id="rId14" Type="http://schemas.openxmlformats.org/officeDocument/2006/relationships/image" Target="../media/image35.png"/><Relationship Id="rId13" Type="http://schemas.openxmlformats.org/officeDocument/2006/relationships/image" Target="../media/image34.png"/><Relationship Id="rId12" Type="http://schemas.openxmlformats.org/officeDocument/2006/relationships/image" Target="../media/image33.png"/><Relationship Id="rId11" Type="http://schemas.openxmlformats.org/officeDocument/2006/relationships/image" Target="../media/image32.png"/><Relationship Id="rId10" Type="http://schemas.openxmlformats.org/officeDocument/2006/relationships/image" Target="../media/image5.svg"/><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7.svg"/><Relationship Id="rId7" Type="http://schemas.openxmlformats.org/officeDocument/2006/relationships/image" Target="../media/image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1.svg"/><Relationship Id="rId3" Type="http://schemas.openxmlformats.org/officeDocument/2006/relationships/image" Target="../media/image10.png"/><Relationship Id="rId2" Type="http://schemas.openxmlformats.org/officeDocument/2006/relationships/image" Target="../media/image17.svg"/><Relationship Id="rId12" Type="http://schemas.openxmlformats.org/officeDocument/2006/relationships/notesSlide" Target="../notesSlides/notesSlide8.xml"/><Relationship Id="rId11" Type="http://schemas.openxmlformats.org/officeDocument/2006/relationships/slideLayout" Target="../slideLayouts/slideLayout7.xml"/><Relationship Id="rId10" Type="http://schemas.openxmlformats.org/officeDocument/2006/relationships/image" Target="../media/image5.sv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7.svg"/><Relationship Id="rId7" Type="http://schemas.openxmlformats.org/officeDocument/2006/relationships/image" Target="../media/image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1.svg"/><Relationship Id="rId3" Type="http://schemas.openxmlformats.org/officeDocument/2006/relationships/image" Target="../media/image10.png"/><Relationship Id="rId2" Type="http://schemas.openxmlformats.org/officeDocument/2006/relationships/image" Target="../media/image17.svg"/><Relationship Id="rId12" Type="http://schemas.openxmlformats.org/officeDocument/2006/relationships/notesSlide" Target="../notesSlides/notesSlide9.xml"/><Relationship Id="rId11" Type="http://schemas.openxmlformats.org/officeDocument/2006/relationships/slideLayout" Target="../slideLayouts/slideLayout7.xml"/><Relationship Id="rId10" Type="http://schemas.openxmlformats.org/officeDocument/2006/relationships/image" Target="../media/image5.svg"/><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7.svg"/><Relationship Id="rId7" Type="http://schemas.openxmlformats.org/officeDocument/2006/relationships/image" Target="../media/image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1.svg"/><Relationship Id="rId3" Type="http://schemas.openxmlformats.org/officeDocument/2006/relationships/image" Target="../media/image10.png"/><Relationship Id="rId2" Type="http://schemas.openxmlformats.org/officeDocument/2006/relationships/image" Target="../media/image17.svg"/><Relationship Id="rId12" Type="http://schemas.openxmlformats.org/officeDocument/2006/relationships/notesSlide" Target="../notesSlides/notesSlide10.xml"/><Relationship Id="rId11" Type="http://schemas.openxmlformats.org/officeDocument/2006/relationships/slideLayout" Target="../slideLayouts/slideLayout7.xml"/><Relationship Id="rId10" Type="http://schemas.openxmlformats.org/officeDocument/2006/relationships/image" Target="../media/image5.svg"/><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5.svg"/><Relationship Id="rId7" Type="http://schemas.openxmlformats.org/officeDocument/2006/relationships/image" Target="../media/image4.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1.svg"/><Relationship Id="rId3" Type="http://schemas.openxmlformats.org/officeDocument/2006/relationships/image" Target="../media/image20.png"/><Relationship Id="rId2" Type="http://schemas.openxmlformats.org/officeDocument/2006/relationships/image" Target="../media/image11.svg"/><Relationship Id="rId11" Type="http://schemas.openxmlformats.org/officeDocument/2006/relationships/slideLayout" Target="../slideLayouts/slideLayout7.xml"/><Relationship Id="rId10" Type="http://schemas.openxmlformats.org/officeDocument/2006/relationships/image" Target="../media/image7.svg"/><Relationship Id="rId1" Type="http://schemas.openxmlformats.org/officeDocument/2006/relationships/image" Target="../media/image10.png"/></Relationships>
</file>

<file path=ppt/slides/_rels/slide20.xml.rels><?xml version="1.0" encoding="UTF-8" standalone="yes"?>
<Relationships xmlns="http://schemas.openxmlformats.org/package/2006/relationships"><Relationship Id="rId9" Type="http://schemas.openxmlformats.org/officeDocument/2006/relationships/image" Target="../media/image45.png"/><Relationship Id="rId8" Type="http://schemas.openxmlformats.org/officeDocument/2006/relationships/image" Target="../media/image44.svg"/><Relationship Id="rId7" Type="http://schemas.openxmlformats.org/officeDocument/2006/relationships/image" Target="../media/image43.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 Id="rId3" Type="http://schemas.openxmlformats.org/officeDocument/2006/relationships/image" Target="../media/image39.png"/><Relationship Id="rId21" Type="http://schemas.openxmlformats.org/officeDocument/2006/relationships/slideLayout" Target="../slideLayouts/slideLayout7.xml"/><Relationship Id="rId20" Type="http://schemas.openxmlformats.org/officeDocument/2006/relationships/image" Target="../media/image56.svg"/><Relationship Id="rId2" Type="http://schemas.openxmlformats.org/officeDocument/2006/relationships/image" Target="../media/image38.svg"/><Relationship Id="rId19" Type="http://schemas.openxmlformats.org/officeDocument/2006/relationships/image" Target="../media/image55.png"/><Relationship Id="rId18" Type="http://schemas.openxmlformats.org/officeDocument/2006/relationships/image" Target="../media/image54.svg"/><Relationship Id="rId17" Type="http://schemas.openxmlformats.org/officeDocument/2006/relationships/image" Target="../media/image53.png"/><Relationship Id="rId16" Type="http://schemas.openxmlformats.org/officeDocument/2006/relationships/image" Target="../media/image52.svg"/><Relationship Id="rId15" Type="http://schemas.openxmlformats.org/officeDocument/2006/relationships/image" Target="../media/image51.png"/><Relationship Id="rId14" Type="http://schemas.openxmlformats.org/officeDocument/2006/relationships/image" Target="../media/image50.svg"/><Relationship Id="rId13" Type="http://schemas.openxmlformats.org/officeDocument/2006/relationships/image" Target="../media/image49.png"/><Relationship Id="rId12" Type="http://schemas.openxmlformats.org/officeDocument/2006/relationships/image" Target="../media/image48.svg"/><Relationship Id="rId11" Type="http://schemas.openxmlformats.org/officeDocument/2006/relationships/image" Target="../media/image47.png"/><Relationship Id="rId10" Type="http://schemas.openxmlformats.org/officeDocument/2006/relationships/image" Target="../media/image46.svg"/><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7.svg"/><Relationship Id="rId7" Type="http://schemas.openxmlformats.org/officeDocument/2006/relationships/image" Target="../media/image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1.svg"/><Relationship Id="rId3" Type="http://schemas.openxmlformats.org/officeDocument/2006/relationships/image" Target="../media/image10.png"/><Relationship Id="rId2" Type="http://schemas.openxmlformats.org/officeDocument/2006/relationships/image" Target="../media/image17.svg"/><Relationship Id="rId11" Type="http://schemas.openxmlformats.org/officeDocument/2006/relationships/slideLayout" Target="../slideLayouts/slideLayout7.xml"/><Relationship Id="rId10" Type="http://schemas.openxmlformats.org/officeDocument/2006/relationships/image" Target="../media/image5.svg"/><Relationship Id="rId1" Type="http://schemas.openxmlformats.org/officeDocument/2006/relationships/image" Target="../media/image16.png"/></Relationships>
</file>

<file path=ppt/slides/_rels/slide4.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image" Target="../media/image5.svg"/><Relationship Id="rId7" Type="http://schemas.openxmlformats.org/officeDocument/2006/relationships/image" Target="../media/image4.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1.svg"/><Relationship Id="rId3" Type="http://schemas.openxmlformats.org/officeDocument/2006/relationships/image" Target="../media/image20.png"/><Relationship Id="rId2" Type="http://schemas.openxmlformats.org/officeDocument/2006/relationships/image" Target="../media/image11.svg"/><Relationship Id="rId12" Type="http://schemas.openxmlformats.org/officeDocument/2006/relationships/slideLayout" Target="../slideLayouts/slideLayout7.xml"/><Relationship Id="rId11" Type="http://schemas.openxmlformats.org/officeDocument/2006/relationships/image" Target="../media/image22.png"/><Relationship Id="rId10" Type="http://schemas.openxmlformats.org/officeDocument/2006/relationships/image" Target="../media/image7.sv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7.svg"/><Relationship Id="rId7" Type="http://schemas.openxmlformats.org/officeDocument/2006/relationships/image" Target="../media/image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1.svg"/><Relationship Id="rId3" Type="http://schemas.openxmlformats.org/officeDocument/2006/relationships/image" Target="../media/image10.png"/><Relationship Id="rId2" Type="http://schemas.openxmlformats.org/officeDocument/2006/relationships/image" Target="../media/image17.svg"/><Relationship Id="rId11" Type="http://schemas.openxmlformats.org/officeDocument/2006/relationships/slideLayout" Target="../slideLayouts/slideLayout7.xml"/><Relationship Id="rId10" Type="http://schemas.openxmlformats.org/officeDocument/2006/relationships/image" Target="../media/image5.svg"/><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7.svg"/><Relationship Id="rId7" Type="http://schemas.openxmlformats.org/officeDocument/2006/relationships/image" Target="../media/image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1.svg"/><Relationship Id="rId3" Type="http://schemas.openxmlformats.org/officeDocument/2006/relationships/image" Target="../media/image10.png"/><Relationship Id="rId2" Type="http://schemas.openxmlformats.org/officeDocument/2006/relationships/image" Target="../media/image17.svg"/><Relationship Id="rId12" Type="http://schemas.openxmlformats.org/officeDocument/2006/relationships/slideLayout" Target="../slideLayouts/slideLayout7.xml"/><Relationship Id="rId11" Type="http://schemas.openxmlformats.org/officeDocument/2006/relationships/image" Target="../media/image23.png"/><Relationship Id="rId10" Type="http://schemas.openxmlformats.org/officeDocument/2006/relationships/image" Target="../media/image5.svg"/><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7.svg"/><Relationship Id="rId7" Type="http://schemas.openxmlformats.org/officeDocument/2006/relationships/image" Target="../media/image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1.svg"/><Relationship Id="rId3" Type="http://schemas.openxmlformats.org/officeDocument/2006/relationships/image" Target="../media/image10.png"/><Relationship Id="rId2" Type="http://schemas.openxmlformats.org/officeDocument/2006/relationships/image" Target="../media/image17.svg"/><Relationship Id="rId12" Type="http://schemas.openxmlformats.org/officeDocument/2006/relationships/slideLayout" Target="../slideLayouts/slideLayout7.xml"/><Relationship Id="rId11" Type="http://schemas.openxmlformats.org/officeDocument/2006/relationships/image" Target="../media/image24.png"/><Relationship Id="rId10" Type="http://schemas.openxmlformats.org/officeDocument/2006/relationships/image" Target="../media/image5.sv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7.svg"/><Relationship Id="rId7" Type="http://schemas.openxmlformats.org/officeDocument/2006/relationships/image" Target="../media/image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1.svg"/><Relationship Id="rId3" Type="http://schemas.openxmlformats.org/officeDocument/2006/relationships/image" Target="../media/image10.png"/><Relationship Id="rId2" Type="http://schemas.openxmlformats.org/officeDocument/2006/relationships/image" Target="../media/image17.svg"/><Relationship Id="rId11" Type="http://schemas.openxmlformats.org/officeDocument/2006/relationships/slideLayout" Target="../slideLayouts/slideLayout7.xml"/><Relationship Id="rId10" Type="http://schemas.openxmlformats.org/officeDocument/2006/relationships/image" Target="../media/image5.sv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7.svg"/><Relationship Id="rId7" Type="http://schemas.openxmlformats.org/officeDocument/2006/relationships/image" Target="../media/image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1.svg"/><Relationship Id="rId3" Type="http://schemas.openxmlformats.org/officeDocument/2006/relationships/image" Target="../media/image10.png"/><Relationship Id="rId2" Type="http://schemas.openxmlformats.org/officeDocument/2006/relationships/image" Target="../media/image17.svg"/><Relationship Id="rId11" Type="http://schemas.openxmlformats.org/officeDocument/2006/relationships/slideLayout" Target="../slideLayouts/slideLayout7.xml"/><Relationship Id="rId10" Type="http://schemas.openxmlformats.org/officeDocument/2006/relationships/image" Target="../media/image5.sv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0F0D"/>
        </a:solidFill>
        <a:effectLst/>
      </p:bgPr>
    </p:bg>
    <p:spTree>
      <p:nvGrpSpPr>
        <p:cNvPr id="1" name=""/>
        <p:cNvGrpSpPr/>
        <p:nvPr/>
      </p:nvGrpSpPr>
      <p:grpSpPr>
        <a:xfrm>
          <a:off x="0" y="0"/>
          <a:ext cx="0" cy="0"/>
          <a:chOff x="0" y="0"/>
          <a:chExt cx="0" cy="0"/>
        </a:xfrm>
      </p:grpSpPr>
      <p:sp>
        <p:nvSpPr>
          <p:cNvPr id="2" name="Freeform 2"/>
          <p:cNvSpPr/>
          <p:nvPr/>
        </p:nvSpPr>
        <p:spPr>
          <a:xfrm>
            <a:off x="76200" y="-38100"/>
            <a:ext cx="10676890" cy="10855960"/>
          </a:xfrm>
          <a:custGeom>
            <a:avLst/>
            <a:gdLst/>
            <a:ahLst/>
            <a:cxnLst/>
            <a:rect l="l" t="t" r="r" b="b"/>
            <a:pathLst>
              <a:path w="10680499" h="10777989">
                <a:moveTo>
                  <a:pt x="0" y="0"/>
                </a:moveTo>
                <a:lnTo>
                  <a:pt x="10680499" y="0"/>
                </a:lnTo>
                <a:lnTo>
                  <a:pt x="10680499" y="10777989"/>
                </a:lnTo>
                <a:lnTo>
                  <a:pt x="0" y="10777989"/>
                </a:lnTo>
                <a:lnTo>
                  <a:pt x="0" y="0"/>
                </a:lnTo>
                <a:close/>
              </a:path>
            </a:pathLst>
          </a:custGeom>
          <a:blipFill>
            <a:blip r:embed="rId1">
              <a:alphaModFix amt="15000"/>
              <a:extLst>
                <a:ext uri="{96DAC541-7B7A-43D3-8B79-37D633B846F1}">
                  <asvg:svgBlip xmlns:asvg="http://schemas.microsoft.com/office/drawing/2016/SVG/main" r:embed="rId2"/>
                </a:ext>
              </a:extLst>
            </a:blip>
            <a:stretch>
              <a:fillRect/>
            </a:stretch>
          </a:blipFill>
        </p:spPr>
      </p:sp>
      <p:sp>
        <p:nvSpPr>
          <p:cNvPr id="3" name="Freeform 3"/>
          <p:cNvSpPr/>
          <p:nvPr/>
        </p:nvSpPr>
        <p:spPr>
          <a:xfrm rot="-10205447">
            <a:off x="7068447" y="-1338725"/>
            <a:ext cx="11785611" cy="14093406"/>
          </a:xfrm>
          <a:custGeom>
            <a:avLst/>
            <a:gdLst/>
            <a:ahLst/>
            <a:cxnLst/>
            <a:rect l="l" t="t" r="r" b="b"/>
            <a:pathLst>
              <a:path w="11785611" h="14093406">
                <a:moveTo>
                  <a:pt x="0" y="0"/>
                </a:moveTo>
                <a:lnTo>
                  <a:pt x="11785611" y="0"/>
                </a:lnTo>
                <a:lnTo>
                  <a:pt x="11785611" y="14093406"/>
                </a:lnTo>
                <a:lnTo>
                  <a:pt x="0" y="14093406"/>
                </a:lnTo>
                <a:lnTo>
                  <a:pt x="0" y="0"/>
                </a:lnTo>
                <a:close/>
              </a:path>
            </a:pathLst>
          </a:custGeom>
          <a:blipFill>
            <a:blip r:embed="rId3">
              <a:alphaModFix amt="51000"/>
            </a:blip>
            <a:stretch>
              <a:fillRect/>
            </a:stretch>
          </a:blipFill>
        </p:spPr>
      </p:sp>
      <p:sp>
        <p:nvSpPr>
          <p:cNvPr id="5" name="Freeform 5"/>
          <p:cNvSpPr/>
          <p:nvPr/>
        </p:nvSpPr>
        <p:spPr>
          <a:xfrm rot="-4720752" flipH="1">
            <a:off x="7634886" y="2083239"/>
            <a:ext cx="3088638" cy="13067313"/>
          </a:xfrm>
          <a:custGeom>
            <a:avLst/>
            <a:gdLst/>
            <a:ahLst/>
            <a:cxnLst/>
            <a:rect l="l" t="t" r="r" b="b"/>
            <a:pathLst>
              <a:path w="3088638" h="13067313">
                <a:moveTo>
                  <a:pt x="3088638" y="0"/>
                </a:moveTo>
                <a:lnTo>
                  <a:pt x="0" y="0"/>
                </a:lnTo>
                <a:lnTo>
                  <a:pt x="0" y="13067313"/>
                </a:lnTo>
                <a:lnTo>
                  <a:pt x="3088638" y="13067313"/>
                </a:lnTo>
                <a:lnTo>
                  <a:pt x="308863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592447">
            <a:off x="452755" y="8574405"/>
            <a:ext cx="1900555" cy="1152525"/>
          </a:xfrm>
          <a:custGeom>
            <a:avLst/>
            <a:gdLst/>
            <a:ahLst/>
            <a:cxnLst/>
            <a:rect l="l" t="t" r="r" b="b"/>
            <a:pathLst>
              <a:path w="1454177" h="1152766">
                <a:moveTo>
                  <a:pt x="0" y="0"/>
                </a:moveTo>
                <a:lnTo>
                  <a:pt x="1454177" y="0"/>
                </a:lnTo>
                <a:lnTo>
                  <a:pt x="1454177" y="1152767"/>
                </a:lnTo>
                <a:lnTo>
                  <a:pt x="0" y="11527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7747045" y="-92874"/>
            <a:ext cx="874508" cy="10456074"/>
          </a:xfrm>
          <a:custGeom>
            <a:avLst/>
            <a:gdLst/>
            <a:ahLst/>
            <a:cxnLst/>
            <a:rect l="l" t="t" r="r" b="b"/>
            <a:pathLst>
              <a:path w="874508" h="10456074">
                <a:moveTo>
                  <a:pt x="0" y="0"/>
                </a:moveTo>
                <a:lnTo>
                  <a:pt x="874508" y="0"/>
                </a:lnTo>
                <a:lnTo>
                  <a:pt x="874508" y="10456074"/>
                </a:lnTo>
                <a:lnTo>
                  <a:pt x="0" y="104560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rot="-1472820">
            <a:off x="-1364847" y="-3324425"/>
            <a:ext cx="5953083" cy="5855669"/>
          </a:xfrm>
          <a:custGeom>
            <a:avLst/>
            <a:gdLst/>
            <a:ahLst/>
            <a:cxnLst/>
            <a:rect l="l" t="t" r="r" b="b"/>
            <a:pathLst>
              <a:path w="5953083" h="5855669">
                <a:moveTo>
                  <a:pt x="0" y="0"/>
                </a:moveTo>
                <a:lnTo>
                  <a:pt x="5953083" y="0"/>
                </a:lnTo>
                <a:lnTo>
                  <a:pt x="5953083" y="5855669"/>
                </a:lnTo>
                <a:lnTo>
                  <a:pt x="0" y="5855669"/>
                </a:lnTo>
                <a:lnTo>
                  <a:pt x="0" y="0"/>
                </a:lnTo>
                <a:close/>
              </a:path>
            </a:pathLst>
          </a:custGeom>
          <a:blipFill>
            <a:blip r:embed="rId10">
              <a:alphaModFix amt="18000"/>
              <a:extLst>
                <a:ext uri="{96DAC541-7B7A-43D3-8B79-37D633B846F1}">
                  <asvg:svgBlip xmlns:asvg="http://schemas.microsoft.com/office/drawing/2016/SVG/main" r:embed="rId11"/>
                </a:ext>
              </a:extLst>
            </a:blip>
            <a:stretch>
              <a:fillRect/>
            </a:stretch>
          </a:blipFill>
        </p:spPr>
      </p:sp>
      <p:sp>
        <p:nvSpPr>
          <p:cNvPr id="17" name="Freeform 17"/>
          <p:cNvSpPr/>
          <p:nvPr/>
        </p:nvSpPr>
        <p:spPr>
          <a:xfrm rot="3374762">
            <a:off x="3407791" y="323764"/>
            <a:ext cx="1538859" cy="2239080"/>
          </a:xfrm>
          <a:custGeom>
            <a:avLst/>
            <a:gdLst/>
            <a:ahLst/>
            <a:cxnLst/>
            <a:rect l="l" t="t" r="r" b="b"/>
            <a:pathLst>
              <a:path w="1538859" h="2239080">
                <a:moveTo>
                  <a:pt x="0" y="0"/>
                </a:moveTo>
                <a:lnTo>
                  <a:pt x="1538859" y="0"/>
                </a:lnTo>
                <a:lnTo>
                  <a:pt x="1538859" y="2239080"/>
                </a:lnTo>
                <a:lnTo>
                  <a:pt x="0" y="223908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TextBox 18"/>
          <p:cNvSpPr txBox="1"/>
          <p:nvPr/>
        </p:nvSpPr>
        <p:spPr>
          <a:xfrm>
            <a:off x="533400" y="800100"/>
            <a:ext cx="14639290" cy="5826125"/>
          </a:xfrm>
          <a:prstGeom prst="rect">
            <a:avLst/>
          </a:prstGeom>
        </p:spPr>
        <p:txBody>
          <a:bodyPr wrap="square" lIns="0" tIns="0" rIns="0" bIns="0" rtlCol="0" anchor="t">
            <a:noAutofit/>
          </a:bodyPr>
          <a:lstStyle/>
          <a:p>
            <a:pPr algn="ctr">
              <a:lnSpc>
                <a:spcPts val="12595"/>
              </a:lnSpc>
            </a:pPr>
            <a:r>
              <a:rPr lang="en-US" sz="5400" b="1" spc="1379">
                <a:solidFill>
                  <a:srgbClr val="FFFFFF"/>
                </a:solidFill>
                <a:latin typeface="Times New Roman" panose="02020603050405020304" charset="0"/>
                <a:cs typeface="Times New Roman" panose="02020603050405020304" charset="0"/>
              </a:rPr>
              <a:t>T</a:t>
            </a:r>
            <a:r>
              <a:rPr lang="vi-VN" altLang="en-US" sz="5400" b="1" spc="1379">
                <a:solidFill>
                  <a:srgbClr val="FFFFFF"/>
                </a:solidFill>
                <a:latin typeface="Times New Roman" panose="02020603050405020304" charset="0"/>
                <a:cs typeface="Times New Roman" panose="02020603050405020304" charset="0"/>
              </a:rPr>
              <a:t>RỰC QUAN HÓA DỮLIỆU</a:t>
            </a:r>
            <a:endParaRPr lang="vi-VN" altLang="en-US" sz="5400" b="1" spc="1379">
              <a:solidFill>
                <a:srgbClr val="FFFFFF"/>
              </a:solidFill>
              <a:latin typeface="Times New Roman" panose="02020603050405020304" charset="0"/>
              <a:cs typeface="Times New Roman" panose="02020603050405020304" charset="0"/>
            </a:endParaRPr>
          </a:p>
          <a:p>
            <a:pPr algn="ctr">
              <a:lnSpc>
                <a:spcPts val="12595"/>
              </a:lnSpc>
            </a:pPr>
            <a:r>
              <a:rPr lang="vi-VN" altLang="en-US" sz="5400" b="1" spc="1379">
                <a:solidFill>
                  <a:srgbClr val="FFFFFF"/>
                </a:solidFill>
                <a:latin typeface="Times New Roman" panose="02020603050405020304" charset="0"/>
                <a:cs typeface="Times New Roman" panose="02020603050405020304" charset="0"/>
              </a:rPr>
              <a:t>BẰNG ORANGE </a:t>
            </a:r>
            <a:endParaRPr lang="vi-VN" altLang="en-US" sz="5400" b="1" spc="1379">
              <a:solidFill>
                <a:srgbClr val="FFFFFF"/>
              </a:solidFill>
              <a:latin typeface="Times New Roman" panose="02020603050405020304" charset="0"/>
              <a:cs typeface="Times New Roman" panose="02020603050405020304" charset="0"/>
            </a:endParaRPr>
          </a:p>
        </p:txBody>
      </p:sp>
      <p:sp>
        <p:nvSpPr>
          <p:cNvPr id="21" name="Freeform 21"/>
          <p:cNvSpPr/>
          <p:nvPr/>
        </p:nvSpPr>
        <p:spPr>
          <a:xfrm rot="548549" flipH="1">
            <a:off x="15583608" y="7218021"/>
            <a:ext cx="2253267" cy="1482438"/>
          </a:xfrm>
          <a:custGeom>
            <a:avLst/>
            <a:gdLst/>
            <a:ahLst/>
            <a:cxnLst/>
            <a:rect l="l" t="t" r="r" b="b"/>
            <a:pathLst>
              <a:path w="2253267" h="1482438">
                <a:moveTo>
                  <a:pt x="2253267" y="0"/>
                </a:moveTo>
                <a:lnTo>
                  <a:pt x="0" y="0"/>
                </a:lnTo>
                <a:lnTo>
                  <a:pt x="0" y="1482438"/>
                </a:lnTo>
                <a:lnTo>
                  <a:pt x="2253267" y="1482438"/>
                </a:lnTo>
                <a:lnTo>
                  <a:pt x="2253267" y="0"/>
                </a:lnTo>
                <a:close/>
              </a:path>
            </a:pathLst>
          </a:custGeom>
          <a:blipFill>
            <a:blip r:embed="rId14">
              <a:extLst>
                <a:ext uri="{96DAC541-7B7A-43D3-8B79-37D633B846F1}">
                  <asvg:svgBlip xmlns:asvg="http://schemas.microsoft.com/office/drawing/2016/SVG/main" r:embed="rId15"/>
                </a:ext>
              </a:extLst>
            </a:blip>
            <a:stretch>
              <a:fillRect l="-41584" t="-1107" b="-85925"/>
            </a:stretch>
          </a:blipFill>
        </p:spPr>
      </p:sp>
      <p:sp>
        <p:nvSpPr>
          <p:cNvPr id="22" name="Freeform 22"/>
          <p:cNvSpPr/>
          <p:nvPr/>
        </p:nvSpPr>
        <p:spPr>
          <a:xfrm>
            <a:off x="1066566" y="480904"/>
            <a:ext cx="951979" cy="951979"/>
          </a:xfrm>
          <a:custGeom>
            <a:avLst/>
            <a:gdLst/>
            <a:ahLst/>
            <a:cxnLst/>
            <a:rect l="l" t="t" r="r" b="b"/>
            <a:pathLst>
              <a:path w="951979" h="951979">
                <a:moveTo>
                  <a:pt x="0" y="0"/>
                </a:moveTo>
                <a:lnTo>
                  <a:pt x="951979" y="0"/>
                </a:lnTo>
                <a:lnTo>
                  <a:pt x="951979" y="951979"/>
                </a:lnTo>
                <a:lnTo>
                  <a:pt x="0" y="95197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3" name="Text Box 22"/>
          <p:cNvSpPr txBox="1"/>
          <p:nvPr/>
        </p:nvSpPr>
        <p:spPr>
          <a:xfrm>
            <a:off x="9525000" y="5814060"/>
            <a:ext cx="9931400" cy="1886585"/>
          </a:xfrm>
          <a:prstGeom prst="rect">
            <a:avLst/>
          </a:prstGeom>
          <a:noFill/>
        </p:spPr>
        <p:txBody>
          <a:bodyPr wrap="square" rtlCol="0">
            <a:noAutofit/>
          </a:bodyPr>
          <a:p>
            <a:r>
              <a:rPr lang="vi-VN" altLang="en-US" sz="4000">
                <a:solidFill>
                  <a:schemeClr val="bg1"/>
                </a:solidFill>
              </a:rPr>
              <a:t>Sinh viên thực hiện: </a:t>
            </a:r>
            <a:endParaRPr lang="vi-VN" altLang="en-US" sz="4000">
              <a:solidFill>
                <a:schemeClr val="bg1"/>
              </a:solidFill>
            </a:endParaRPr>
          </a:p>
          <a:p>
            <a:r>
              <a:rPr lang="vi-VN" altLang="en-US" sz="4000" b="1">
                <a:solidFill>
                  <a:schemeClr val="bg1"/>
                </a:solidFill>
              </a:rPr>
              <a:t>Họ và </a:t>
            </a:r>
            <a:r>
              <a:rPr lang="vi-VN" altLang="en-US" sz="4000" b="1">
                <a:solidFill>
                  <a:schemeClr val="bg1"/>
                </a:solidFill>
              </a:rPr>
              <a:t>tên: Phạm Khánh Đăng</a:t>
            </a:r>
            <a:endParaRPr lang="vi-VN" altLang="en-US" sz="4000" b="1">
              <a:solidFill>
                <a:schemeClr val="bg1"/>
              </a:solidFill>
            </a:endParaRPr>
          </a:p>
          <a:p>
            <a:r>
              <a:rPr lang="vi-VN" altLang="en-US" sz="4000" b="1">
                <a:solidFill>
                  <a:schemeClr val="bg1"/>
                </a:solidFill>
              </a:rPr>
              <a:t>Lớp: DA21TTB</a:t>
            </a:r>
            <a:endParaRPr lang="vi-VN" altLang="en-US" sz="4000" b="1">
              <a:solidFill>
                <a:schemeClr val="bg1"/>
              </a:solidFill>
            </a:endParaRPr>
          </a:p>
          <a:p>
            <a:r>
              <a:rPr lang="vi-VN" altLang="en-US" sz="4000" b="1">
                <a:solidFill>
                  <a:schemeClr val="bg1"/>
                </a:solidFill>
              </a:rPr>
              <a:t>MSSV: 110121009</a:t>
            </a:r>
            <a:endParaRPr lang="vi-VN" altLang="en-US" sz="4000" b="1">
              <a:solidFill>
                <a:schemeClr val="bg1"/>
              </a:solidFill>
            </a:endParaRPr>
          </a:p>
        </p:txBody>
      </p:sp>
      <p:sp>
        <p:nvSpPr>
          <p:cNvPr id="24" name="Text Box 23"/>
          <p:cNvSpPr txBox="1"/>
          <p:nvPr/>
        </p:nvSpPr>
        <p:spPr>
          <a:xfrm>
            <a:off x="533400" y="5814060"/>
            <a:ext cx="5867400" cy="1630680"/>
          </a:xfrm>
          <a:prstGeom prst="rect">
            <a:avLst/>
          </a:prstGeom>
          <a:noFill/>
        </p:spPr>
        <p:txBody>
          <a:bodyPr wrap="square" rtlCol="0">
            <a:noAutofit/>
          </a:bodyPr>
          <a:p>
            <a:r>
              <a:rPr lang="vi-VN" altLang="en-US" sz="4000">
                <a:solidFill>
                  <a:schemeClr val="bg1"/>
                </a:solidFill>
                <a:latin typeface="Arial" panose="020B0604020202020204" pitchFamily="34" charset="0"/>
                <a:cs typeface="Arial" panose="020B0604020202020204" pitchFamily="34" charset="0"/>
              </a:rPr>
              <a:t>Giáo viên hướng </a:t>
            </a:r>
            <a:r>
              <a:rPr lang="vi-VN" altLang="en-US" sz="4000">
                <a:solidFill>
                  <a:schemeClr val="bg1"/>
                </a:solidFill>
                <a:latin typeface="Arial" panose="020B0604020202020204" pitchFamily="34" charset="0"/>
                <a:cs typeface="Arial" panose="020B0604020202020204" pitchFamily="34" charset="0"/>
              </a:rPr>
              <a:t>dẫn:</a:t>
            </a:r>
            <a:endParaRPr lang="vi-VN" altLang="en-US" sz="4000">
              <a:solidFill>
                <a:schemeClr val="bg1"/>
              </a:solidFill>
              <a:latin typeface="Arial" panose="020B0604020202020204" pitchFamily="34" charset="0"/>
              <a:cs typeface="Arial" panose="020B0604020202020204" pitchFamily="34" charset="0"/>
            </a:endParaRPr>
          </a:p>
          <a:p>
            <a:r>
              <a:rPr lang="vi-VN" altLang="en-US" sz="4000">
                <a:solidFill>
                  <a:schemeClr val="bg1"/>
                </a:solidFill>
                <a:latin typeface="Arial" panose="020B0604020202020204" pitchFamily="34" charset="0"/>
                <a:cs typeface="Arial" panose="020B0604020202020204" pitchFamily="34" charset="0"/>
              </a:rPr>
              <a:t>THs.Nguyễn Khắc </a:t>
            </a:r>
            <a:r>
              <a:rPr lang="vi-VN" altLang="en-US" sz="4000">
                <a:solidFill>
                  <a:schemeClr val="bg1"/>
                </a:solidFill>
                <a:latin typeface="Arial" panose="020B0604020202020204" pitchFamily="34" charset="0"/>
                <a:cs typeface="Arial" panose="020B0604020202020204" pitchFamily="34" charset="0"/>
              </a:rPr>
              <a:t>Quốc</a:t>
            </a:r>
            <a:endParaRPr lang="vi-VN" altLang="en-US" sz="4000">
              <a:solidFill>
                <a:schemeClr val="bg1"/>
              </a:solidFill>
              <a:latin typeface="Arial" panose="020B0604020202020204" pitchFamily="34" charset="0"/>
              <a:cs typeface="Arial" panose="020B0604020202020204" pitchFamily="34" charset="0"/>
            </a:endParaRPr>
          </a:p>
        </p:txBody>
      </p:sp>
      <p:pic>
        <p:nvPicPr>
          <p:cNvPr id="26" name="Picture 25"/>
          <p:cNvPicPr>
            <a:picLocks noChangeAspect="1"/>
          </p:cNvPicPr>
          <p:nvPr/>
        </p:nvPicPr>
        <p:blipFill>
          <a:blip r:embed="rId18"/>
          <a:stretch>
            <a:fillRect/>
          </a:stretch>
        </p:blipFill>
        <p:spPr>
          <a:xfrm>
            <a:off x="838200" y="2476500"/>
            <a:ext cx="2387600" cy="2299970"/>
          </a:xfrm>
          <a:prstGeom prst="rect">
            <a:avLst/>
          </a:prstGeom>
        </p:spPr>
      </p:pic>
      <p:sp>
        <p:nvSpPr>
          <p:cNvPr id="31" name="Freeform 16"/>
          <p:cNvSpPr/>
          <p:nvPr/>
        </p:nvSpPr>
        <p:spPr>
          <a:xfrm>
            <a:off x="16230827" y="8953799"/>
            <a:ext cx="1098251" cy="1098251"/>
          </a:xfrm>
          <a:custGeom>
            <a:avLst/>
            <a:gdLst/>
            <a:ahLst/>
            <a:cxnLst/>
            <a:rect l="l" t="t" r="r" b="b"/>
            <a:pathLst>
              <a:path w="1098251" h="1098251">
                <a:moveTo>
                  <a:pt x="0" y="0"/>
                </a:moveTo>
                <a:lnTo>
                  <a:pt x="1098251" y="0"/>
                </a:lnTo>
                <a:lnTo>
                  <a:pt x="1098251" y="1098251"/>
                </a:lnTo>
                <a:lnTo>
                  <a:pt x="0" y="109825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pic>
        <p:nvPicPr>
          <p:cNvPr id="19" name="Picture 18"/>
          <p:cNvPicPr>
            <a:picLocks noChangeAspect="1"/>
          </p:cNvPicPr>
          <p:nvPr/>
        </p:nvPicPr>
        <p:blipFill>
          <a:blip r:embed="rId19"/>
          <a:stretch>
            <a:fillRect/>
          </a:stretch>
        </p:blipFill>
        <p:spPr>
          <a:xfrm>
            <a:off x="14173200" y="266700"/>
            <a:ext cx="4558030" cy="2438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0F0D"/>
        </a:solidFill>
        <a:effectLst/>
      </p:bgPr>
    </p:bg>
    <p:spTree>
      <p:nvGrpSpPr>
        <p:cNvPr id="1" name=""/>
        <p:cNvGrpSpPr/>
        <p:nvPr/>
      </p:nvGrpSpPr>
      <p:grpSpPr>
        <a:xfrm>
          <a:off x="0" y="0"/>
          <a:ext cx="0" cy="0"/>
          <a:chOff x="0" y="0"/>
          <a:chExt cx="0" cy="0"/>
        </a:xfrm>
      </p:grpSpPr>
      <p:sp>
        <p:nvSpPr>
          <p:cNvPr id="12" name="TextBox 12"/>
          <p:cNvSpPr txBox="1"/>
          <p:nvPr/>
        </p:nvSpPr>
        <p:spPr>
          <a:xfrm>
            <a:off x="381000" y="768350"/>
            <a:ext cx="12911455" cy="995045"/>
          </a:xfrm>
          <a:prstGeom prst="rect">
            <a:avLst/>
          </a:prstGeom>
        </p:spPr>
        <p:txBody>
          <a:bodyPr wrap="square" lIns="0" tIns="0" rIns="0" bIns="0" rtlCol="0" anchor="t">
            <a:spAutoFit/>
          </a:bodyPr>
          <a:lstStyle/>
          <a:p>
            <a:pPr marL="0" lvl="0" indent="0" algn="l">
              <a:lnSpc>
                <a:spcPts val="7760"/>
              </a:lnSpc>
            </a:pPr>
            <a:r>
              <a:rPr lang="vi-VN" altLang="en-US" sz="9585">
                <a:solidFill>
                  <a:srgbClr val="FFFFFF"/>
                </a:solidFill>
                <a:latin typeface="Times New Roman" panose="02020603050405020304" charset="0"/>
                <a:cs typeface="Times New Roman" panose="02020603050405020304" charset="0"/>
                <a:sym typeface="+mn-ea"/>
              </a:rPr>
              <a:t>Phần 2: TỔNG QUAN</a:t>
            </a:r>
            <a:endParaRPr lang="vi-VN" altLang="en-US" sz="9585">
              <a:solidFill>
                <a:srgbClr val="FFFFFF"/>
              </a:solidFill>
              <a:latin typeface="Times New Roman" panose="02020603050405020304" charset="0"/>
              <a:cs typeface="Times New Roman" panose="02020603050405020304" charset="0"/>
              <a:sym typeface="+mn-ea"/>
            </a:endParaRPr>
          </a:p>
        </p:txBody>
      </p:sp>
      <p:sp>
        <p:nvSpPr>
          <p:cNvPr id="16" name="Freeform 16"/>
          <p:cNvSpPr/>
          <p:nvPr/>
        </p:nvSpPr>
        <p:spPr>
          <a:xfrm>
            <a:off x="16154627" y="8877599"/>
            <a:ext cx="1098251" cy="1098251"/>
          </a:xfrm>
          <a:custGeom>
            <a:avLst/>
            <a:gdLst/>
            <a:ahLst/>
            <a:cxnLst/>
            <a:rect l="l" t="t" r="r" b="b"/>
            <a:pathLst>
              <a:path w="1098251" h="1098251">
                <a:moveTo>
                  <a:pt x="0" y="0"/>
                </a:moveTo>
                <a:lnTo>
                  <a:pt x="1098251" y="0"/>
                </a:lnTo>
                <a:lnTo>
                  <a:pt x="1098251" y="1098251"/>
                </a:lnTo>
                <a:lnTo>
                  <a:pt x="0" y="109825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1" name="TextBox 21"/>
          <p:cNvSpPr txBox="1"/>
          <p:nvPr/>
        </p:nvSpPr>
        <p:spPr>
          <a:xfrm>
            <a:off x="76200" y="1926590"/>
            <a:ext cx="16596360" cy="6433820"/>
          </a:xfrm>
          <a:prstGeom prst="rect">
            <a:avLst/>
          </a:prstGeom>
        </p:spPr>
        <p:txBody>
          <a:bodyPr wrap="square" lIns="0" tIns="0" rIns="0" bIns="0" rtlCol="0" anchor="t">
            <a:noAutofit/>
          </a:bodyPr>
          <a:lstStyle/>
          <a:p>
            <a:pPr>
              <a:lnSpc>
                <a:spcPct val="100000"/>
              </a:lnSpc>
            </a:pPr>
            <a:r>
              <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rPr>
              <a:t>2.4 Trực quan hóa dữ liệu là gì</a:t>
            </a:r>
            <a:endPar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endParaRPr>
          </a:p>
          <a:p>
            <a:pPr marL="457200" lvl="1" indent="457200">
              <a:lnSpc>
                <a:spcPct val="100000"/>
              </a:lnSpc>
            </a:pPr>
            <a:r>
              <a:rPr lang="vi-VN" altLang="en-US" sz="4800">
                <a:solidFill>
                  <a:srgbClr val="FF0000"/>
                </a:solidFill>
                <a:latin typeface="Arial" panose="020B0604020202020204" pitchFamily="34" charset="0"/>
                <a:cs typeface="Arial" panose="020B0604020202020204" pitchFamily="34" charset="0"/>
                <a:sym typeface="+mn-ea"/>
              </a:rPr>
              <a:t>2.4.4 </a:t>
            </a:r>
            <a:r>
              <a:rPr lang="vi-VN" altLang="en-US" sz="4800">
                <a:solidFill>
                  <a:srgbClr val="FF0000"/>
                </a:solidFill>
                <a:latin typeface="Arial" panose="020B0604020202020204" pitchFamily="34" charset="0"/>
                <a:cs typeface="Arial" panose="020B0604020202020204" pitchFamily="34" charset="0"/>
                <a:sym typeface="+mn-ea"/>
              </a:rPr>
              <a:t>Những điều cần lưu ý</a:t>
            </a:r>
            <a:endParaRPr lang="vi-VN" altLang="en-US" sz="4800">
              <a:solidFill>
                <a:srgbClr val="FF0000"/>
              </a:solidFill>
              <a:latin typeface="Arial" panose="020B0604020202020204" pitchFamily="34" charset="0"/>
              <a:cs typeface="Arial" panose="020B0604020202020204" pitchFamily="34" charset="0"/>
              <a:sym typeface="+mn-ea"/>
            </a:endParaRPr>
          </a:p>
          <a:p>
            <a:pPr marL="1371600" lvl="3" indent="457200" algn="just">
              <a:lnSpc>
                <a:spcPct val="100000"/>
              </a:lnSpc>
            </a:pPr>
            <a:r>
              <a:rPr lang="vi-VN" altLang="en-US" sz="3600">
                <a:solidFill>
                  <a:schemeClr val="bg1"/>
                </a:solidFill>
                <a:latin typeface="Arial" panose="020B0604020202020204" pitchFamily="34" charset="0"/>
                <a:cs typeface="Arial" panose="020B0604020202020204" pitchFamily="34" charset="0"/>
                <a:sym typeface="+mn-ea"/>
              </a:rPr>
              <a:t>Để tạo ra một biểu đồ hoặc đồ thị trực quan hóa dữ liệu hiệu quả, cần lưu ý các nguyên tắc sau:</a:t>
            </a:r>
            <a:endParaRPr lang="vi-VN" altLang="en-US" sz="3600">
              <a:solidFill>
                <a:schemeClr val="bg1"/>
              </a:solidFill>
              <a:latin typeface="Arial" panose="020B0604020202020204" pitchFamily="34" charset="0"/>
              <a:cs typeface="Arial" panose="020B0604020202020204" pitchFamily="34" charset="0"/>
              <a:sym typeface="+mn-ea"/>
            </a:endParaRPr>
          </a:p>
          <a:p>
            <a:pPr marL="2400300" lvl="4" indent="-571500" algn="just">
              <a:lnSpc>
                <a:spcPct val="100000"/>
              </a:lnSpc>
              <a:buFont typeface="Wingdings" panose="05000000000000000000" charset="0"/>
              <a:buChar char="ü"/>
            </a:pPr>
            <a:r>
              <a:rPr lang="vi-VN" altLang="en-US" sz="3600">
                <a:solidFill>
                  <a:schemeClr val="bg1"/>
                </a:solidFill>
                <a:latin typeface="Arial" panose="020B0604020202020204" pitchFamily="34" charset="0"/>
                <a:cs typeface="Arial" panose="020B0604020202020204" pitchFamily="34" charset="0"/>
                <a:sym typeface="+mn-ea"/>
              </a:rPr>
              <a:t>Sử dụng các yếu tố trực quan rõ ràng, dễ hiểu.</a:t>
            </a:r>
            <a:endParaRPr lang="vi-VN" altLang="en-US" sz="3600">
              <a:solidFill>
                <a:schemeClr val="bg1"/>
              </a:solidFill>
              <a:latin typeface="Arial" panose="020B0604020202020204" pitchFamily="34" charset="0"/>
              <a:cs typeface="Arial" panose="020B0604020202020204" pitchFamily="34" charset="0"/>
              <a:sym typeface="+mn-ea"/>
            </a:endParaRPr>
          </a:p>
          <a:p>
            <a:pPr marL="2400300" lvl="4" indent="-571500" algn="just">
              <a:lnSpc>
                <a:spcPct val="100000"/>
              </a:lnSpc>
              <a:buFont typeface="Wingdings" panose="05000000000000000000" charset="0"/>
              <a:buChar char="ü"/>
            </a:pPr>
            <a:r>
              <a:rPr lang="vi-VN" altLang="en-US" sz="3600">
                <a:solidFill>
                  <a:schemeClr val="bg1"/>
                </a:solidFill>
                <a:latin typeface="Arial" panose="020B0604020202020204" pitchFamily="34" charset="0"/>
                <a:cs typeface="Arial" panose="020B0604020202020204" pitchFamily="34" charset="0"/>
                <a:sym typeface="+mn-ea"/>
              </a:rPr>
              <a:t>Chọn loại biểu đồ hoặc đồ thị phù hợp với dữ liệu và mục đích sử dụng.</a:t>
            </a:r>
            <a:endParaRPr lang="vi-VN" altLang="en-US" sz="3600">
              <a:solidFill>
                <a:schemeClr val="bg1"/>
              </a:solidFill>
              <a:latin typeface="Arial" panose="020B0604020202020204" pitchFamily="34" charset="0"/>
              <a:cs typeface="Arial" panose="020B0604020202020204" pitchFamily="34" charset="0"/>
              <a:sym typeface="+mn-ea"/>
            </a:endParaRPr>
          </a:p>
          <a:p>
            <a:pPr marL="2400300" lvl="4" indent="-571500" algn="just">
              <a:lnSpc>
                <a:spcPct val="100000"/>
              </a:lnSpc>
              <a:buFont typeface="Wingdings" panose="05000000000000000000" charset="0"/>
              <a:buChar char="ü"/>
            </a:pPr>
            <a:r>
              <a:rPr lang="vi-VN" altLang="en-US" sz="3600">
                <a:solidFill>
                  <a:schemeClr val="bg1"/>
                </a:solidFill>
                <a:latin typeface="Arial" panose="020B0604020202020204" pitchFamily="34" charset="0"/>
                <a:cs typeface="Arial" panose="020B0604020202020204" pitchFamily="34" charset="0"/>
                <a:sym typeface="+mn-ea"/>
              </a:rPr>
              <a:t>Sử dụng màu sắc và kích thước phù hợp để thu hút sự chú ý của người dùng.</a:t>
            </a:r>
            <a:endParaRPr lang="vi-VN" altLang="en-US" sz="3600">
              <a:solidFill>
                <a:schemeClr val="bg1"/>
              </a:solidFill>
              <a:latin typeface="Arial" panose="020B0604020202020204" pitchFamily="34" charset="0"/>
              <a:cs typeface="Arial" panose="020B0604020202020204" pitchFamily="34" charset="0"/>
              <a:sym typeface="+mn-ea"/>
            </a:endParaRPr>
          </a:p>
          <a:p>
            <a:pPr marL="2400300" lvl="4" indent="-571500" algn="just">
              <a:lnSpc>
                <a:spcPct val="100000"/>
              </a:lnSpc>
              <a:buFont typeface="Wingdings" panose="05000000000000000000" charset="0"/>
              <a:buChar char="ü"/>
            </a:pPr>
            <a:r>
              <a:rPr lang="vi-VN" altLang="en-US" sz="3600">
                <a:solidFill>
                  <a:schemeClr val="bg1"/>
                </a:solidFill>
                <a:latin typeface="Arial" panose="020B0604020202020204" pitchFamily="34" charset="0"/>
                <a:cs typeface="Arial" panose="020B0604020202020204" pitchFamily="34" charset="0"/>
                <a:sym typeface="+mn-ea"/>
              </a:rPr>
              <a:t>Thêm chú thích và thông tin bổ sung để giúp người dùng hiểu rõ hơn về dữ liệu.</a:t>
            </a:r>
            <a:endParaRPr lang="vi-VN" altLang="en-US" sz="3600">
              <a:solidFill>
                <a:schemeClr val="bg1"/>
              </a:solidFill>
              <a:latin typeface="Arial" panose="020B0604020202020204" pitchFamily="34" charset="0"/>
              <a:cs typeface="Arial" panose="020B0604020202020204" pitchFamily="34" charset="0"/>
              <a:sym typeface="+mn-ea"/>
            </a:endParaRPr>
          </a:p>
        </p:txBody>
      </p:sp>
      <p:sp>
        <p:nvSpPr>
          <p:cNvPr id="22" name="Freeform 4"/>
          <p:cNvSpPr/>
          <p:nvPr/>
        </p:nvSpPr>
        <p:spPr>
          <a:xfrm rot="-849110">
            <a:off x="14827159" y="-2114636"/>
            <a:ext cx="4600506" cy="4525225"/>
          </a:xfrm>
          <a:custGeom>
            <a:avLst/>
            <a:gdLst/>
            <a:ahLst/>
            <a:cxnLst/>
            <a:rect l="l" t="t" r="r" b="b"/>
            <a:pathLst>
              <a:path w="4600506" h="4525225">
                <a:moveTo>
                  <a:pt x="0" y="0"/>
                </a:moveTo>
                <a:lnTo>
                  <a:pt x="4600505" y="0"/>
                </a:lnTo>
                <a:lnTo>
                  <a:pt x="4600505" y="4525225"/>
                </a:lnTo>
                <a:lnTo>
                  <a:pt x="0" y="4525225"/>
                </a:lnTo>
                <a:lnTo>
                  <a:pt x="0" y="0"/>
                </a:lnTo>
                <a:close/>
              </a:path>
            </a:pathLst>
          </a:custGeom>
          <a:blipFill>
            <a:blip r:embed="rId3">
              <a:alphaModFix amt="53000"/>
              <a:extLst>
                <a:ext uri="{96DAC541-7B7A-43D3-8B79-37D633B846F1}">
                  <asvg:svgBlip xmlns:asvg="http://schemas.microsoft.com/office/drawing/2016/SVG/main" r:embed="rId4"/>
                </a:ext>
              </a:extLst>
            </a:blip>
            <a:stretch>
              <a:fillRect/>
            </a:stretch>
          </a:blipFill>
        </p:spPr>
      </p:sp>
      <p:sp>
        <p:nvSpPr>
          <p:cNvPr id="25" name="Freeform 25"/>
          <p:cNvSpPr/>
          <p:nvPr/>
        </p:nvSpPr>
        <p:spPr>
          <a:xfrm rot="5400000">
            <a:off x="11803533" y="-976794"/>
            <a:ext cx="566401" cy="2532689"/>
          </a:xfrm>
          <a:custGeom>
            <a:avLst/>
            <a:gdLst/>
            <a:ahLst/>
            <a:cxnLst/>
            <a:rect l="l" t="t" r="r" b="b"/>
            <a:pathLst>
              <a:path w="566401" h="2532689">
                <a:moveTo>
                  <a:pt x="0" y="0"/>
                </a:moveTo>
                <a:lnTo>
                  <a:pt x="566401" y="0"/>
                </a:lnTo>
                <a:lnTo>
                  <a:pt x="566401" y="2532689"/>
                </a:lnTo>
                <a:lnTo>
                  <a:pt x="0" y="25326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Freeform 7"/>
          <p:cNvSpPr/>
          <p:nvPr/>
        </p:nvSpPr>
        <p:spPr>
          <a:xfrm rot="-592447">
            <a:off x="236855" y="8879205"/>
            <a:ext cx="1900555" cy="1152525"/>
          </a:xfrm>
          <a:custGeom>
            <a:avLst/>
            <a:gdLst/>
            <a:ahLst/>
            <a:cxnLst/>
            <a:rect l="l" t="t" r="r" b="b"/>
            <a:pathLst>
              <a:path w="1454177" h="1152766">
                <a:moveTo>
                  <a:pt x="0" y="0"/>
                </a:moveTo>
                <a:lnTo>
                  <a:pt x="1454177" y="0"/>
                </a:lnTo>
                <a:lnTo>
                  <a:pt x="1454177" y="1152767"/>
                </a:lnTo>
                <a:lnTo>
                  <a:pt x="0" y="11527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2" name="Freeform 5"/>
          <p:cNvSpPr/>
          <p:nvPr/>
        </p:nvSpPr>
        <p:spPr>
          <a:xfrm rot="-4720752" flipH="1">
            <a:off x="7832371" y="2397564"/>
            <a:ext cx="3088638" cy="13067313"/>
          </a:xfrm>
          <a:custGeom>
            <a:avLst/>
            <a:gdLst/>
            <a:ahLst/>
            <a:cxnLst/>
            <a:rect l="l" t="t" r="r" b="b"/>
            <a:pathLst>
              <a:path w="3088638" h="13067313">
                <a:moveTo>
                  <a:pt x="3088638" y="0"/>
                </a:moveTo>
                <a:lnTo>
                  <a:pt x="0" y="0"/>
                </a:lnTo>
                <a:lnTo>
                  <a:pt x="0" y="13067313"/>
                </a:lnTo>
                <a:lnTo>
                  <a:pt x="3088638" y="13067313"/>
                </a:lnTo>
                <a:lnTo>
                  <a:pt x="3088638"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blinds(horizontal)">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blinds(horizontal)">
                                      <p:cBhvr>
                                        <p:cTn id="17" dur="500"/>
                                        <p:tgtEl>
                                          <p:spTgt spid="2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
                                            <p:txEl>
                                              <p:pRg st="2" end="2"/>
                                            </p:txEl>
                                          </p:spTgt>
                                        </p:tgtEl>
                                        <p:attrNameLst>
                                          <p:attrName>style.visibility</p:attrName>
                                        </p:attrNameLst>
                                      </p:cBhvr>
                                      <p:to>
                                        <p:strVal val="visible"/>
                                      </p:to>
                                    </p:set>
                                    <p:animEffect transition="in" filter="blinds(horizontal)">
                                      <p:cBhvr>
                                        <p:cTn id="22" dur="500"/>
                                        <p:tgtEl>
                                          <p:spTgt spid="21">
                                            <p:txEl>
                                              <p:pRg st="2" end="2"/>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1">
                                            <p:txEl>
                                              <p:pRg st="3" end="3"/>
                                            </p:txEl>
                                          </p:spTgt>
                                        </p:tgtEl>
                                        <p:attrNameLst>
                                          <p:attrName>style.visibility</p:attrName>
                                        </p:attrNameLst>
                                      </p:cBhvr>
                                      <p:to>
                                        <p:strVal val="visible"/>
                                      </p:to>
                                    </p:set>
                                    <p:animEffect transition="in" filter="blinds(horizontal)">
                                      <p:cBhvr>
                                        <p:cTn id="25" dur="500"/>
                                        <p:tgtEl>
                                          <p:spTgt spid="21">
                                            <p:txEl>
                                              <p:pRg st="3" end="3"/>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21">
                                            <p:txEl>
                                              <p:pRg st="4" end="4"/>
                                            </p:txEl>
                                          </p:spTgt>
                                        </p:tgtEl>
                                        <p:attrNameLst>
                                          <p:attrName>style.visibility</p:attrName>
                                        </p:attrNameLst>
                                      </p:cBhvr>
                                      <p:to>
                                        <p:strVal val="visible"/>
                                      </p:to>
                                    </p:set>
                                    <p:animEffect transition="in" filter="blinds(horizontal)">
                                      <p:cBhvr>
                                        <p:cTn id="28" dur="500"/>
                                        <p:tgtEl>
                                          <p:spTgt spid="21">
                                            <p:txEl>
                                              <p:pRg st="4" end="4"/>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21">
                                            <p:txEl>
                                              <p:pRg st="5" end="5"/>
                                            </p:txEl>
                                          </p:spTgt>
                                        </p:tgtEl>
                                        <p:attrNameLst>
                                          <p:attrName>style.visibility</p:attrName>
                                        </p:attrNameLst>
                                      </p:cBhvr>
                                      <p:to>
                                        <p:strVal val="visible"/>
                                      </p:to>
                                    </p:set>
                                    <p:animEffect transition="in" filter="blinds(horizontal)">
                                      <p:cBhvr>
                                        <p:cTn id="31" dur="500"/>
                                        <p:tgtEl>
                                          <p:spTgt spid="21">
                                            <p:txEl>
                                              <p:pRg st="5" end="5"/>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21">
                                            <p:txEl>
                                              <p:pRg st="6" end="6"/>
                                            </p:txEl>
                                          </p:spTgt>
                                        </p:tgtEl>
                                        <p:attrNameLst>
                                          <p:attrName>style.visibility</p:attrName>
                                        </p:attrNameLst>
                                      </p:cBhvr>
                                      <p:to>
                                        <p:strVal val="visible"/>
                                      </p:to>
                                    </p:set>
                                    <p:animEffect transition="in" filter="blinds(horizontal)">
                                      <p:cBhvr>
                                        <p:cTn id="34" dur="500"/>
                                        <p:tgtEl>
                                          <p:spTgt spid="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00F0D"/>
        </a:solidFill>
        <a:effectLst/>
      </p:bgPr>
    </p:bg>
    <p:spTree>
      <p:nvGrpSpPr>
        <p:cNvPr id="1" name=""/>
        <p:cNvGrpSpPr/>
        <p:nvPr/>
      </p:nvGrpSpPr>
      <p:grpSpPr>
        <a:xfrm>
          <a:off x="0" y="0"/>
          <a:ext cx="0" cy="0"/>
          <a:chOff x="0" y="0"/>
          <a:chExt cx="0" cy="0"/>
        </a:xfrm>
      </p:grpSpPr>
      <p:sp>
        <p:nvSpPr>
          <p:cNvPr id="12" name="TextBox 12"/>
          <p:cNvSpPr txBox="1"/>
          <p:nvPr/>
        </p:nvSpPr>
        <p:spPr>
          <a:xfrm>
            <a:off x="304800" y="800100"/>
            <a:ext cx="12063095" cy="995045"/>
          </a:xfrm>
          <a:prstGeom prst="rect">
            <a:avLst/>
          </a:prstGeom>
        </p:spPr>
        <p:txBody>
          <a:bodyPr wrap="square" lIns="0" tIns="0" rIns="0" bIns="0" rtlCol="0" anchor="t">
            <a:spAutoFit/>
          </a:bodyPr>
          <a:lstStyle/>
          <a:p>
            <a:pPr marL="0" lvl="0" indent="0" algn="l">
              <a:lnSpc>
                <a:spcPts val="7760"/>
              </a:lnSpc>
            </a:pPr>
            <a:r>
              <a:rPr lang="vi-VN" altLang="en-US" sz="9585">
                <a:solidFill>
                  <a:srgbClr val="FFFFFF"/>
                </a:solidFill>
                <a:latin typeface="Times New Roman" panose="02020603050405020304" charset="0"/>
                <a:cs typeface="Times New Roman" panose="02020603050405020304" charset="0"/>
                <a:sym typeface="+mn-ea"/>
              </a:rPr>
              <a:t>Phần 2: TỔNG QUAN</a:t>
            </a:r>
            <a:endParaRPr lang="en-US" sz="9585">
              <a:solidFill>
                <a:srgbClr val="FFFFFF"/>
              </a:solidFill>
              <a:latin typeface="Times New Roman" panose="02020603050405020304" charset="0"/>
              <a:cs typeface="Times New Roman" panose="02020603050405020304" charset="0"/>
            </a:endParaRPr>
          </a:p>
        </p:txBody>
      </p:sp>
      <p:sp>
        <p:nvSpPr>
          <p:cNvPr id="16" name="Freeform 16"/>
          <p:cNvSpPr/>
          <p:nvPr/>
        </p:nvSpPr>
        <p:spPr>
          <a:xfrm>
            <a:off x="16154627" y="8877599"/>
            <a:ext cx="1098251" cy="1098251"/>
          </a:xfrm>
          <a:custGeom>
            <a:avLst/>
            <a:gdLst/>
            <a:ahLst/>
            <a:cxnLst/>
            <a:rect l="l" t="t" r="r" b="b"/>
            <a:pathLst>
              <a:path w="1098251" h="1098251">
                <a:moveTo>
                  <a:pt x="0" y="0"/>
                </a:moveTo>
                <a:lnTo>
                  <a:pt x="1098251" y="0"/>
                </a:lnTo>
                <a:lnTo>
                  <a:pt x="1098251" y="1098251"/>
                </a:lnTo>
                <a:lnTo>
                  <a:pt x="0" y="109825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1" name="TextBox 21"/>
          <p:cNvSpPr txBox="1"/>
          <p:nvPr/>
        </p:nvSpPr>
        <p:spPr>
          <a:xfrm>
            <a:off x="76200" y="1926590"/>
            <a:ext cx="9885045" cy="6433820"/>
          </a:xfrm>
          <a:prstGeom prst="rect">
            <a:avLst/>
          </a:prstGeom>
        </p:spPr>
        <p:txBody>
          <a:bodyPr wrap="square" lIns="0" tIns="0" rIns="0" bIns="0" rtlCol="0" anchor="t">
            <a:noAutofit/>
          </a:bodyPr>
          <a:lstStyle/>
          <a:p>
            <a:pPr>
              <a:lnSpc>
                <a:spcPct val="100000"/>
              </a:lnSpc>
            </a:pPr>
            <a:r>
              <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rPr>
              <a:t>2.</a:t>
            </a:r>
            <a:r>
              <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rPr>
              <a:t>5 Orange</a:t>
            </a:r>
            <a:endPar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endParaRPr>
          </a:p>
          <a:p>
            <a:pPr indent="457200">
              <a:lnSpc>
                <a:spcPct val="100000"/>
              </a:lnSpc>
            </a:pPr>
            <a:r>
              <a:rPr lang="vi-VN" altLang="en-US" sz="4800">
                <a:solidFill>
                  <a:srgbClr val="FF0000"/>
                </a:solidFill>
                <a:latin typeface="Arial" panose="020B0604020202020204" pitchFamily="34" charset="0"/>
                <a:cs typeface="Arial" panose="020B0604020202020204" pitchFamily="34" charset="0"/>
                <a:sym typeface="+mn-ea"/>
              </a:rPr>
              <a:t>2.5.1 Khái niệm</a:t>
            </a:r>
            <a:endParaRPr lang="vi-VN" altLang="en-US" sz="4800">
              <a:solidFill>
                <a:srgbClr val="FF0000"/>
              </a:solidFill>
              <a:latin typeface="Arial" panose="020B0604020202020204" pitchFamily="34" charset="0"/>
              <a:cs typeface="Arial" panose="020B0604020202020204" pitchFamily="34" charset="0"/>
              <a:sym typeface="+mn-ea"/>
            </a:endParaRPr>
          </a:p>
          <a:p>
            <a:pPr marL="457200" lvl="1" indent="457200" algn="just">
              <a:lnSpc>
                <a:spcPct val="100000"/>
              </a:lnSpc>
            </a:pPr>
            <a:r>
              <a:rPr lang="vi-VN" altLang="en-US" sz="3600">
                <a:solidFill>
                  <a:schemeClr val="bg1"/>
                </a:solidFill>
                <a:latin typeface="Arial" panose="020B0604020202020204" pitchFamily="34" charset="0"/>
                <a:cs typeface="Arial" panose="020B0604020202020204" pitchFamily="34" charset="0"/>
                <a:sym typeface="+mn-ea"/>
              </a:rPr>
              <a:t>- Trực quan hóa dữ liệu bằng Orange là một quá trình sử dụng các công cụ và chức năng của Orange để tạo ra các biểu đồ và đồ thị trực quan hóa dữ liệu.</a:t>
            </a:r>
            <a:endParaRPr lang="vi-VN" altLang="en-US" sz="3600">
              <a:solidFill>
                <a:schemeClr val="bg1"/>
              </a:solidFill>
              <a:latin typeface="Arial" panose="020B0604020202020204" pitchFamily="34" charset="0"/>
              <a:cs typeface="Arial" panose="020B0604020202020204" pitchFamily="34" charset="0"/>
              <a:sym typeface="+mn-ea"/>
            </a:endParaRPr>
          </a:p>
          <a:p>
            <a:pPr marL="457200" lvl="1" indent="457200" algn="just">
              <a:lnSpc>
                <a:spcPct val="100000"/>
              </a:lnSpc>
            </a:pPr>
            <a:r>
              <a:rPr lang="vi-VN" altLang="en-US" sz="3600">
                <a:solidFill>
                  <a:schemeClr val="bg1"/>
                </a:solidFill>
                <a:latin typeface="Arial" panose="020B0604020202020204" pitchFamily="34" charset="0"/>
                <a:cs typeface="Arial" panose="020B0604020202020204" pitchFamily="34" charset="0"/>
                <a:sym typeface="+mn-ea"/>
              </a:rPr>
              <a:t>- Phần mềm Orange được biết đến như một sự kết hợp giữa các công cụ khai thác dữ liệu khác nhau và là một máy học đơn giản, thông minh được lập trình bằng Python với sự tương tác dễ dàng và một giao diện trực quan.</a:t>
            </a:r>
            <a:endParaRPr lang="vi-VN" altLang="en-US" sz="3600">
              <a:solidFill>
                <a:schemeClr val="bg1"/>
              </a:solidFill>
              <a:latin typeface="Arial" panose="020B0604020202020204" pitchFamily="34" charset="0"/>
              <a:cs typeface="Arial" panose="020B0604020202020204" pitchFamily="34" charset="0"/>
              <a:sym typeface="+mn-ea"/>
            </a:endParaRPr>
          </a:p>
        </p:txBody>
      </p:sp>
      <p:sp>
        <p:nvSpPr>
          <p:cNvPr id="22" name="Freeform 4"/>
          <p:cNvSpPr/>
          <p:nvPr/>
        </p:nvSpPr>
        <p:spPr>
          <a:xfrm rot="-849110">
            <a:off x="14827159" y="-2114636"/>
            <a:ext cx="4600506" cy="4525225"/>
          </a:xfrm>
          <a:custGeom>
            <a:avLst/>
            <a:gdLst/>
            <a:ahLst/>
            <a:cxnLst/>
            <a:rect l="l" t="t" r="r" b="b"/>
            <a:pathLst>
              <a:path w="4600506" h="4525225">
                <a:moveTo>
                  <a:pt x="0" y="0"/>
                </a:moveTo>
                <a:lnTo>
                  <a:pt x="4600505" y="0"/>
                </a:lnTo>
                <a:lnTo>
                  <a:pt x="4600505" y="4525225"/>
                </a:lnTo>
                <a:lnTo>
                  <a:pt x="0" y="4525225"/>
                </a:lnTo>
                <a:lnTo>
                  <a:pt x="0" y="0"/>
                </a:lnTo>
                <a:close/>
              </a:path>
            </a:pathLst>
          </a:custGeom>
          <a:blipFill>
            <a:blip r:embed="rId3">
              <a:alphaModFix amt="53000"/>
              <a:extLst>
                <a:ext uri="{96DAC541-7B7A-43D3-8B79-37D633B846F1}">
                  <asvg:svgBlip xmlns:asvg="http://schemas.microsoft.com/office/drawing/2016/SVG/main" r:embed="rId4"/>
                </a:ext>
              </a:extLst>
            </a:blip>
            <a:stretch>
              <a:fillRect/>
            </a:stretch>
          </a:blipFill>
        </p:spPr>
      </p:sp>
      <p:sp>
        <p:nvSpPr>
          <p:cNvPr id="25" name="Freeform 25"/>
          <p:cNvSpPr/>
          <p:nvPr/>
        </p:nvSpPr>
        <p:spPr>
          <a:xfrm rot="5400000">
            <a:off x="11955933" y="-927899"/>
            <a:ext cx="566401" cy="2532689"/>
          </a:xfrm>
          <a:custGeom>
            <a:avLst/>
            <a:gdLst/>
            <a:ahLst/>
            <a:cxnLst/>
            <a:rect l="l" t="t" r="r" b="b"/>
            <a:pathLst>
              <a:path w="566401" h="2532689">
                <a:moveTo>
                  <a:pt x="0" y="0"/>
                </a:moveTo>
                <a:lnTo>
                  <a:pt x="566401" y="0"/>
                </a:lnTo>
                <a:lnTo>
                  <a:pt x="566401" y="2532689"/>
                </a:lnTo>
                <a:lnTo>
                  <a:pt x="0" y="25326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Freeform 7"/>
          <p:cNvSpPr/>
          <p:nvPr/>
        </p:nvSpPr>
        <p:spPr>
          <a:xfrm rot="-592447">
            <a:off x="236855" y="8879205"/>
            <a:ext cx="1900555" cy="1152525"/>
          </a:xfrm>
          <a:custGeom>
            <a:avLst/>
            <a:gdLst/>
            <a:ahLst/>
            <a:cxnLst/>
            <a:rect l="l" t="t" r="r" b="b"/>
            <a:pathLst>
              <a:path w="1454177" h="1152766">
                <a:moveTo>
                  <a:pt x="0" y="0"/>
                </a:moveTo>
                <a:lnTo>
                  <a:pt x="1454177" y="0"/>
                </a:lnTo>
                <a:lnTo>
                  <a:pt x="1454177" y="1152767"/>
                </a:lnTo>
                <a:lnTo>
                  <a:pt x="0" y="11527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2" name="Freeform 5"/>
          <p:cNvSpPr/>
          <p:nvPr/>
        </p:nvSpPr>
        <p:spPr>
          <a:xfrm rot="-4720752" flipH="1">
            <a:off x="7832371" y="2397564"/>
            <a:ext cx="3088638" cy="13067313"/>
          </a:xfrm>
          <a:custGeom>
            <a:avLst/>
            <a:gdLst/>
            <a:ahLst/>
            <a:cxnLst/>
            <a:rect l="l" t="t" r="r" b="b"/>
            <a:pathLst>
              <a:path w="3088638" h="13067313">
                <a:moveTo>
                  <a:pt x="3088638" y="0"/>
                </a:moveTo>
                <a:lnTo>
                  <a:pt x="0" y="0"/>
                </a:lnTo>
                <a:lnTo>
                  <a:pt x="0" y="13067313"/>
                </a:lnTo>
                <a:lnTo>
                  <a:pt x="3088638" y="13067313"/>
                </a:lnTo>
                <a:lnTo>
                  <a:pt x="3088638" y="0"/>
                </a:lnTo>
                <a:close/>
              </a:path>
            </a:pathLst>
          </a:custGeom>
          <a:blipFill>
            <a:blip r:embed="rId9">
              <a:extLst>
                <a:ext uri="{96DAC541-7B7A-43D3-8B79-37D633B846F1}">
                  <asvg:svgBlip xmlns:asvg="http://schemas.microsoft.com/office/drawing/2016/SVG/main" r:embed="rId10"/>
                </a:ext>
              </a:extLst>
            </a:blip>
            <a:stretch>
              <a:fillRect/>
            </a:stretch>
          </a:blipFill>
        </p:spPr>
      </p:sp>
      <p:pic>
        <p:nvPicPr>
          <p:cNvPr id="2" name="Picture 1"/>
          <p:cNvPicPr>
            <a:picLocks noChangeAspect="1"/>
          </p:cNvPicPr>
          <p:nvPr/>
        </p:nvPicPr>
        <p:blipFill>
          <a:blip r:embed="rId11"/>
          <a:stretch>
            <a:fillRect/>
          </a:stretch>
        </p:blipFill>
        <p:spPr>
          <a:xfrm>
            <a:off x="10668000" y="3467100"/>
            <a:ext cx="7581900" cy="46107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blinds(horizontal)">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blinds(horizontal)">
                                      <p:cBhvr>
                                        <p:cTn id="17" dur="500"/>
                                        <p:tgtEl>
                                          <p:spTgt spid="2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
                                            <p:txEl>
                                              <p:pRg st="2" end="2"/>
                                            </p:txEl>
                                          </p:spTgt>
                                        </p:tgtEl>
                                        <p:attrNameLst>
                                          <p:attrName>style.visibility</p:attrName>
                                        </p:attrNameLst>
                                      </p:cBhvr>
                                      <p:to>
                                        <p:strVal val="visible"/>
                                      </p:to>
                                    </p:set>
                                    <p:animEffect transition="in" filter="blinds(horizontal)">
                                      <p:cBhvr>
                                        <p:cTn id="22" dur="500"/>
                                        <p:tgtEl>
                                          <p:spTgt spid="21">
                                            <p:txEl>
                                              <p:pRg st="2" end="2"/>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21">
                                            <p:txEl>
                                              <p:pRg st="3" end="3"/>
                                            </p:txEl>
                                          </p:spTgt>
                                        </p:tgtEl>
                                        <p:attrNameLst>
                                          <p:attrName>style.visibility</p:attrName>
                                        </p:attrNameLst>
                                      </p:cBhvr>
                                      <p:to>
                                        <p:strVal val="visible"/>
                                      </p:to>
                                    </p:set>
                                    <p:animEffect transition="in" filter="blinds(horizontal)">
                                      <p:cBhvr>
                                        <p:cTn id="25" dur="500"/>
                                        <p:tgtEl>
                                          <p:spTgt spid="21">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ox(in)">
                                      <p:cBhvr>
                                        <p:cTn id="3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00F0D"/>
        </a:solidFill>
        <a:effectLst/>
      </p:bgPr>
    </p:bg>
    <p:spTree>
      <p:nvGrpSpPr>
        <p:cNvPr id="1" name=""/>
        <p:cNvGrpSpPr/>
        <p:nvPr/>
      </p:nvGrpSpPr>
      <p:grpSpPr>
        <a:xfrm>
          <a:off x="0" y="0"/>
          <a:ext cx="0" cy="0"/>
          <a:chOff x="0" y="0"/>
          <a:chExt cx="0" cy="0"/>
        </a:xfrm>
      </p:grpSpPr>
      <p:sp>
        <p:nvSpPr>
          <p:cNvPr id="12" name="TextBox 12"/>
          <p:cNvSpPr txBox="1"/>
          <p:nvPr/>
        </p:nvSpPr>
        <p:spPr>
          <a:xfrm>
            <a:off x="152400" y="876300"/>
            <a:ext cx="13124815" cy="995045"/>
          </a:xfrm>
          <a:prstGeom prst="rect">
            <a:avLst/>
          </a:prstGeom>
        </p:spPr>
        <p:txBody>
          <a:bodyPr wrap="square" lIns="0" tIns="0" rIns="0" bIns="0" rtlCol="0" anchor="t">
            <a:spAutoFit/>
          </a:bodyPr>
          <a:lstStyle/>
          <a:p>
            <a:pPr indent="0">
              <a:lnSpc>
                <a:spcPts val="7760"/>
              </a:lnSpc>
            </a:pPr>
            <a:r>
              <a:rPr lang="vi-VN" altLang="en-US" sz="9585">
                <a:solidFill>
                  <a:srgbClr val="FFFFFF"/>
                </a:solidFill>
                <a:latin typeface="Times New Roman" panose="02020603050405020304" charset="0"/>
                <a:cs typeface="Times New Roman" panose="02020603050405020304" charset="0"/>
                <a:sym typeface="+mn-ea"/>
              </a:rPr>
              <a:t>Phần 2: TỔNG QUAN</a:t>
            </a:r>
            <a:endParaRPr lang="en-US" sz="9585">
              <a:solidFill>
                <a:srgbClr val="FFFFFF"/>
              </a:solidFill>
              <a:latin typeface="Times New Roman" panose="02020603050405020304" charset="0"/>
              <a:cs typeface="Times New Roman" panose="02020603050405020304" charset="0"/>
            </a:endParaRPr>
          </a:p>
        </p:txBody>
      </p:sp>
      <p:sp>
        <p:nvSpPr>
          <p:cNvPr id="16" name="Freeform 16"/>
          <p:cNvSpPr/>
          <p:nvPr/>
        </p:nvSpPr>
        <p:spPr>
          <a:xfrm>
            <a:off x="16154627" y="8877599"/>
            <a:ext cx="1098251" cy="1098251"/>
          </a:xfrm>
          <a:custGeom>
            <a:avLst/>
            <a:gdLst/>
            <a:ahLst/>
            <a:cxnLst/>
            <a:rect l="l" t="t" r="r" b="b"/>
            <a:pathLst>
              <a:path w="1098251" h="1098251">
                <a:moveTo>
                  <a:pt x="0" y="0"/>
                </a:moveTo>
                <a:lnTo>
                  <a:pt x="1098251" y="0"/>
                </a:lnTo>
                <a:lnTo>
                  <a:pt x="1098251" y="1098251"/>
                </a:lnTo>
                <a:lnTo>
                  <a:pt x="0" y="109825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1" name="TextBox 21"/>
          <p:cNvSpPr txBox="1"/>
          <p:nvPr/>
        </p:nvSpPr>
        <p:spPr>
          <a:xfrm>
            <a:off x="152400" y="1967230"/>
            <a:ext cx="16596360" cy="6433820"/>
          </a:xfrm>
          <a:prstGeom prst="rect">
            <a:avLst/>
          </a:prstGeom>
        </p:spPr>
        <p:txBody>
          <a:bodyPr wrap="square" lIns="0" tIns="0" rIns="0" bIns="0" rtlCol="0" anchor="t">
            <a:noAutofit/>
          </a:bodyPr>
          <a:lstStyle/>
          <a:p>
            <a:pPr>
              <a:lnSpc>
                <a:spcPct val="100000"/>
              </a:lnSpc>
            </a:pPr>
            <a:r>
              <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rPr>
              <a:t>2.5 Orange</a:t>
            </a:r>
            <a:endPar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endParaRPr>
          </a:p>
          <a:p>
            <a:pPr indent="457200">
              <a:lnSpc>
                <a:spcPct val="100000"/>
              </a:lnSpc>
            </a:pPr>
            <a:r>
              <a:rPr lang="vi-VN" altLang="en-US" sz="4800">
                <a:solidFill>
                  <a:srgbClr val="FF0000"/>
                </a:solidFill>
                <a:latin typeface="Arial" panose="020B0604020202020204" pitchFamily="34" charset="0"/>
                <a:cs typeface="Arial" panose="020B0604020202020204" pitchFamily="34" charset="0"/>
                <a:sym typeface="+mn-ea"/>
              </a:rPr>
              <a:t>2.5.2 Một số loại biểu đồ trong Orange</a:t>
            </a:r>
            <a:endParaRPr lang="vi-VN" altLang="en-US" sz="4800">
              <a:solidFill>
                <a:srgbClr val="FF0000"/>
              </a:solidFill>
              <a:latin typeface="Arial" panose="020B0604020202020204" pitchFamily="34" charset="0"/>
              <a:cs typeface="Arial" panose="020B0604020202020204" pitchFamily="34" charset="0"/>
              <a:sym typeface="+mn-ea"/>
            </a:endParaRPr>
          </a:p>
          <a:p>
            <a:pPr indent="457200">
              <a:lnSpc>
                <a:spcPct val="100000"/>
              </a:lnSpc>
            </a:pPr>
            <a:endParaRPr lang="vi-VN" altLang="en-US" sz="3600">
              <a:solidFill>
                <a:schemeClr val="bg1"/>
              </a:solidFill>
              <a:latin typeface="Arial" panose="020B0604020202020204" pitchFamily="34" charset="0"/>
              <a:cs typeface="Arial" panose="020B0604020202020204" pitchFamily="34" charset="0"/>
              <a:sym typeface="+mn-ea"/>
            </a:endParaRPr>
          </a:p>
        </p:txBody>
      </p:sp>
      <p:sp>
        <p:nvSpPr>
          <p:cNvPr id="22" name="Freeform 4"/>
          <p:cNvSpPr/>
          <p:nvPr/>
        </p:nvSpPr>
        <p:spPr>
          <a:xfrm rot="-849110">
            <a:off x="14827159" y="-2114636"/>
            <a:ext cx="4600506" cy="4525225"/>
          </a:xfrm>
          <a:custGeom>
            <a:avLst/>
            <a:gdLst/>
            <a:ahLst/>
            <a:cxnLst/>
            <a:rect l="l" t="t" r="r" b="b"/>
            <a:pathLst>
              <a:path w="4600506" h="4525225">
                <a:moveTo>
                  <a:pt x="0" y="0"/>
                </a:moveTo>
                <a:lnTo>
                  <a:pt x="4600505" y="0"/>
                </a:lnTo>
                <a:lnTo>
                  <a:pt x="4600505" y="4525225"/>
                </a:lnTo>
                <a:lnTo>
                  <a:pt x="0" y="4525225"/>
                </a:lnTo>
                <a:lnTo>
                  <a:pt x="0" y="0"/>
                </a:lnTo>
                <a:close/>
              </a:path>
            </a:pathLst>
          </a:custGeom>
          <a:blipFill>
            <a:blip r:embed="rId3">
              <a:alphaModFix amt="53000"/>
              <a:extLst>
                <a:ext uri="{96DAC541-7B7A-43D3-8B79-37D633B846F1}">
                  <asvg:svgBlip xmlns:asvg="http://schemas.microsoft.com/office/drawing/2016/SVG/main" r:embed="rId4"/>
                </a:ext>
              </a:extLst>
            </a:blip>
            <a:stretch>
              <a:fillRect/>
            </a:stretch>
          </a:blipFill>
        </p:spPr>
      </p:sp>
      <p:sp>
        <p:nvSpPr>
          <p:cNvPr id="25" name="Freeform 25"/>
          <p:cNvSpPr/>
          <p:nvPr/>
        </p:nvSpPr>
        <p:spPr>
          <a:xfrm rot="5400000">
            <a:off x="11651133" y="-945044"/>
            <a:ext cx="566401" cy="2532689"/>
          </a:xfrm>
          <a:custGeom>
            <a:avLst/>
            <a:gdLst/>
            <a:ahLst/>
            <a:cxnLst/>
            <a:rect l="l" t="t" r="r" b="b"/>
            <a:pathLst>
              <a:path w="566401" h="2532689">
                <a:moveTo>
                  <a:pt x="0" y="0"/>
                </a:moveTo>
                <a:lnTo>
                  <a:pt x="566401" y="0"/>
                </a:lnTo>
                <a:lnTo>
                  <a:pt x="566401" y="2532689"/>
                </a:lnTo>
                <a:lnTo>
                  <a:pt x="0" y="25326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Freeform 7"/>
          <p:cNvSpPr/>
          <p:nvPr/>
        </p:nvSpPr>
        <p:spPr>
          <a:xfrm rot="-592447">
            <a:off x="236855" y="8879205"/>
            <a:ext cx="1900555" cy="1152525"/>
          </a:xfrm>
          <a:custGeom>
            <a:avLst/>
            <a:gdLst/>
            <a:ahLst/>
            <a:cxnLst/>
            <a:rect l="l" t="t" r="r" b="b"/>
            <a:pathLst>
              <a:path w="1454177" h="1152766">
                <a:moveTo>
                  <a:pt x="0" y="0"/>
                </a:moveTo>
                <a:lnTo>
                  <a:pt x="1454177" y="0"/>
                </a:lnTo>
                <a:lnTo>
                  <a:pt x="1454177" y="1152767"/>
                </a:lnTo>
                <a:lnTo>
                  <a:pt x="0" y="11527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2" name="Freeform 5"/>
          <p:cNvSpPr/>
          <p:nvPr/>
        </p:nvSpPr>
        <p:spPr>
          <a:xfrm rot="-4720752" flipH="1">
            <a:off x="7832371" y="2397564"/>
            <a:ext cx="3088638" cy="13067313"/>
          </a:xfrm>
          <a:custGeom>
            <a:avLst/>
            <a:gdLst/>
            <a:ahLst/>
            <a:cxnLst/>
            <a:rect l="l" t="t" r="r" b="b"/>
            <a:pathLst>
              <a:path w="3088638" h="13067313">
                <a:moveTo>
                  <a:pt x="3088638" y="0"/>
                </a:moveTo>
                <a:lnTo>
                  <a:pt x="0" y="0"/>
                </a:lnTo>
                <a:lnTo>
                  <a:pt x="0" y="13067313"/>
                </a:lnTo>
                <a:lnTo>
                  <a:pt x="3088638" y="13067313"/>
                </a:lnTo>
                <a:lnTo>
                  <a:pt x="3088638" y="0"/>
                </a:lnTo>
                <a:close/>
              </a:path>
            </a:pathLst>
          </a:custGeom>
          <a:blipFill>
            <a:blip r:embed="rId9">
              <a:extLst>
                <a:ext uri="{96DAC541-7B7A-43D3-8B79-37D633B846F1}">
                  <asvg:svgBlip xmlns:asvg="http://schemas.microsoft.com/office/drawing/2016/SVG/main" r:embed="rId10"/>
                </a:ext>
              </a:extLst>
            </a:blip>
            <a:stretch>
              <a:fillRect/>
            </a:stretch>
          </a:blipFill>
        </p:spPr>
      </p:sp>
      <p:pic>
        <p:nvPicPr>
          <p:cNvPr id="-2147482622" name="Picture -2147482623"/>
          <p:cNvPicPr>
            <a:picLocks noChangeAspect="1"/>
          </p:cNvPicPr>
          <p:nvPr/>
        </p:nvPicPr>
        <p:blipFill>
          <a:blip r:embed="rId11"/>
          <a:stretch>
            <a:fillRect/>
          </a:stretch>
        </p:blipFill>
        <p:spPr>
          <a:xfrm>
            <a:off x="914400" y="3619500"/>
            <a:ext cx="4726940" cy="3796665"/>
          </a:xfrm>
          <a:prstGeom prst="rect">
            <a:avLst/>
          </a:prstGeom>
          <a:noFill/>
          <a:ln w="9525">
            <a:noFill/>
          </a:ln>
        </p:spPr>
      </p:pic>
      <p:pic>
        <p:nvPicPr>
          <p:cNvPr id="-2147482621" name="Picture -2147482622"/>
          <p:cNvPicPr>
            <a:picLocks noChangeAspect="1"/>
          </p:cNvPicPr>
          <p:nvPr/>
        </p:nvPicPr>
        <p:blipFill>
          <a:blip r:embed="rId12"/>
          <a:stretch>
            <a:fillRect/>
          </a:stretch>
        </p:blipFill>
        <p:spPr>
          <a:xfrm>
            <a:off x="7162800" y="3771900"/>
            <a:ext cx="4582795" cy="3681730"/>
          </a:xfrm>
          <a:prstGeom prst="rect">
            <a:avLst/>
          </a:prstGeom>
          <a:noFill/>
          <a:ln w="9525">
            <a:noFill/>
          </a:ln>
        </p:spPr>
      </p:pic>
      <p:pic>
        <p:nvPicPr>
          <p:cNvPr id="-2147482620" name="Picture -2147482621"/>
          <p:cNvPicPr>
            <a:picLocks noChangeAspect="1"/>
          </p:cNvPicPr>
          <p:nvPr/>
        </p:nvPicPr>
        <p:blipFill>
          <a:blip r:embed="rId13"/>
          <a:stretch>
            <a:fillRect/>
          </a:stretch>
        </p:blipFill>
        <p:spPr>
          <a:xfrm>
            <a:off x="13335000" y="3848100"/>
            <a:ext cx="4581525" cy="3679825"/>
          </a:xfrm>
          <a:prstGeom prst="rect">
            <a:avLst/>
          </a:prstGeom>
          <a:noFill/>
          <a:ln w="9525">
            <a:noFill/>
          </a:ln>
        </p:spPr>
      </p:pic>
      <p:sp>
        <p:nvSpPr>
          <p:cNvPr id="2" name="Text Box 1"/>
          <p:cNvSpPr txBox="1"/>
          <p:nvPr/>
        </p:nvSpPr>
        <p:spPr>
          <a:xfrm>
            <a:off x="931545" y="7879080"/>
            <a:ext cx="4709795" cy="692785"/>
          </a:xfrm>
          <a:prstGeom prst="rect">
            <a:avLst/>
          </a:prstGeom>
          <a:noFill/>
        </p:spPr>
        <p:txBody>
          <a:bodyPr wrap="square" rtlCol="0">
            <a:noAutofit/>
          </a:bodyPr>
          <a:p>
            <a:pPr algn="ctr"/>
            <a:r>
              <a:rPr lang="en-US" sz="4400">
                <a:solidFill>
                  <a:schemeClr val="bg1"/>
                </a:solidFill>
                <a:latin typeface="Arial" panose="020B0604020202020204" pitchFamily="34" charset="0"/>
              </a:rPr>
              <a:t>Line chart</a:t>
            </a:r>
            <a:endParaRPr lang="en-US" sz="4400">
              <a:solidFill>
                <a:schemeClr val="bg1"/>
              </a:solidFill>
              <a:latin typeface="Arial" panose="020B0604020202020204" pitchFamily="34" charset="0"/>
            </a:endParaRPr>
          </a:p>
        </p:txBody>
      </p:sp>
      <p:sp>
        <p:nvSpPr>
          <p:cNvPr id="3" name="Text Box 2"/>
          <p:cNvSpPr txBox="1"/>
          <p:nvPr/>
        </p:nvSpPr>
        <p:spPr>
          <a:xfrm>
            <a:off x="7086600" y="7962900"/>
            <a:ext cx="4709795" cy="692785"/>
          </a:xfrm>
          <a:prstGeom prst="rect">
            <a:avLst/>
          </a:prstGeom>
          <a:noFill/>
        </p:spPr>
        <p:txBody>
          <a:bodyPr wrap="square" rtlCol="0">
            <a:noAutofit/>
          </a:bodyPr>
          <a:p>
            <a:pPr algn="ctr"/>
            <a:r>
              <a:rPr lang="en-US" sz="4800">
                <a:solidFill>
                  <a:schemeClr val="bg1"/>
                </a:solidFill>
                <a:latin typeface="Arial" panose="020B0604020202020204" pitchFamily="34" charset="0"/>
                <a:cs typeface="Arial" panose="020B0604020202020204" pitchFamily="34" charset="0"/>
              </a:rPr>
              <a:t>Bar char</a:t>
            </a:r>
            <a:r>
              <a:rPr lang="en-US"/>
              <a:t>t</a:t>
            </a:r>
            <a:endParaRPr lang="en-US"/>
          </a:p>
        </p:txBody>
      </p:sp>
      <p:sp>
        <p:nvSpPr>
          <p:cNvPr id="4" name="Text Box 3"/>
          <p:cNvSpPr txBox="1"/>
          <p:nvPr/>
        </p:nvSpPr>
        <p:spPr>
          <a:xfrm>
            <a:off x="13487400" y="7886700"/>
            <a:ext cx="4480560" cy="692785"/>
          </a:xfrm>
          <a:prstGeom prst="rect">
            <a:avLst/>
          </a:prstGeom>
          <a:noFill/>
        </p:spPr>
        <p:txBody>
          <a:bodyPr wrap="square" rtlCol="0">
            <a:noAutofit/>
          </a:bodyPr>
          <a:p>
            <a:pPr algn="ctr"/>
            <a:r>
              <a:rPr lang="en-US" sz="4800">
                <a:solidFill>
                  <a:schemeClr val="bg1"/>
                </a:solidFill>
                <a:latin typeface="Arial" panose="020B0604020202020204" pitchFamily="34" charset="0"/>
                <a:cs typeface="Arial" panose="020B0604020202020204" pitchFamily="34" charset="0"/>
              </a:rPr>
              <a:t>Pie chart</a:t>
            </a:r>
            <a:r>
              <a:rPr lang="en-US"/>
              <a:t>t</a:t>
            </a:r>
            <a:endParaRPr lang="en-US"/>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blinds(horizontal)">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blinds(horizontal)">
                                      <p:cBhvr>
                                        <p:cTn id="17" dur="500"/>
                                        <p:tgtEl>
                                          <p:spTgt spid="2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147482622"/>
                                        </p:tgtEl>
                                        <p:attrNameLst>
                                          <p:attrName>style.visibility</p:attrName>
                                        </p:attrNameLst>
                                      </p:cBhvr>
                                      <p:to>
                                        <p:strVal val="visible"/>
                                      </p:to>
                                    </p:set>
                                    <p:animEffect transition="in" filter="box(in)">
                                      <p:cBhvr>
                                        <p:cTn id="22" dur="2000"/>
                                        <p:tgtEl>
                                          <p:spTgt spid="-214748262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box(in)">
                                      <p:cBhvr>
                                        <p:cTn id="27" dur="2000"/>
                                        <p:tgtEl>
                                          <p:spTgt spid="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147482621"/>
                                        </p:tgtEl>
                                        <p:attrNameLst>
                                          <p:attrName>style.visibility</p:attrName>
                                        </p:attrNameLst>
                                      </p:cBhvr>
                                      <p:to>
                                        <p:strVal val="visible"/>
                                      </p:to>
                                    </p:set>
                                    <p:animEffect transition="in" filter="box(in)">
                                      <p:cBhvr>
                                        <p:cTn id="32" dur="2000"/>
                                        <p:tgtEl>
                                          <p:spTgt spid="-214748262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animEffect transition="in" filter="box(in)">
                                      <p:cBhvr>
                                        <p:cTn id="37" dur="2000"/>
                                        <p:tgtEl>
                                          <p:spTgt spid="3">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2147482620"/>
                                        </p:tgtEl>
                                        <p:attrNameLst>
                                          <p:attrName>style.visibility</p:attrName>
                                        </p:attrNameLst>
                                      </p:cBhvr>
                                      <p:to>
                                        <p:strVal val="visible"/>
                                      </p:to>
                                    </p:set>
                                    <p:animEffect transition="in" filter="box(in)">
                                      <p:cBhvr>
                                        <p:cTn id="42" dur="2000"/>
                                        <p:tgtEl>
                                          <p:spTgt spid="-214748262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animEffect transition="in" filter="blinds(horizontal)">
                                      <p:cBhvr>
                                        <p:cTn id="4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00F0D"/>
        </a:solidFill>
        <a:effectLst/>
      </p:bgPr>
    </p:bg>
    <p:spTree>
      <p:nvGrpSpPr>
        <p:cNvPr id="1" name=""/>
        <p:cNvGrpSpPr/>
        <p:nvPr/>
      </p:nvGrpSpPr>
      <p:grpSpPr>
        <a:xfrm>
          <a:off x="0" y="0"/>
          <a:ext cx="0" cy="0"/>
          <a:chOff x="0" y="0"/>
          <a:chExt cx="0" cy="0"/>
        </a:xfrm>
      </p:grpSpPr>
      <p:sp>
        <p:nvSpPr>
          <p:cNvPr id="12" name="TextBox 12"/>
          <p:cNvSpPr txBox="1"/>
          <p:nvPr/>
        </p:nvSpPr>
        <p:spPr>
          <a:xfrm>
            <a:off x="0" y="818515"/>
            <a:ext cx="12393930" cy="995045"/>
          </a:xfrm>
          <a:prstGeom prst="rect">
            <a:avLst/>
          </a:prstGeom>
        </p:spPr>
        <p:txBody>
          <a:bodyPr wrap="square" lIns="0" tIns="0" rIns="0" bIns="0" rtlCol="0" anchor="t">
            <a:spAutoFit/>
          </a:bodyPr>
          <a:lstStyle/>
          <a:p>
            <a:pPr indent="0">
              <a:lnSpc>
                <a:spcPts val="7760"/>
              </a:lnSpc>
            </a:pPr>
            <a:r>
              <a:rPr lang="vi-VN" altLang="en-US" sz="9585">
                <a:solidFill>
                  <a:srgbClr val="FFFFFF"/>
                </a:solidFill>
                <a:latin typeface="Times New Roman" panose="02020603050405020304" charset="0"/>
                <a:cs typeface="Times New Roman" panose="02020603050405020304" charset="0"/>
                <a:sym typeface="+mn-ea"/>
              </a:rPr>
              <a:t>Phần 2: TỔNG QUAN</a:t>
            </a:r>
            <a:endParaRPr lang="en-US" sz="9585">
              <a:solidFill>
                <a:srgbClr val="FFFFFF"/>
              </a:solidFill>
              <a:latin typeface="Times New Roman" panose="02020603050405020304" charset="0"/>
              <a:cs typeface="Times New Roman" panose="02020603050405020304" charset="0"/>
            </a:endParaRPr>
          </a:p>
        </p:txBody>
      </p:sp>
      <p:sp>
        <p:nvSpPr>
          <p:cNvPr id="16" name="Freeform 16"/>
          <p:cNvSpPr/>
          <p:nvPr/>
        </p:nvSpPr>
        <p:spPr>
          <a:xfrm>
            <a:off x="16154627" y="8877599"/>
            <a:ext cx="1098251" cy="1098251"/>
          </a:xfrm>
          <a:custGeom>
            <a:avLst/>
            <a:gdLst/>
            <a:ahLst/>
            <a:cxnLst/>
            <a:rect l="l" t="t" r="r" b="b"/>
            <a:pathLst>
              <a:path w="1098251" h="1098251">
                <a:moveTo>
                  <a:pt x="0" y="0"/>
                </a:moveTo>
                <a:lnTo>
                  <a:pt x="1098251" y="0"/>
                </a:lnTo>
                <a:lnTo>
                  <a:pt x="1098251" y="1098251"/>
                </a:lnTo>
                <a:lnTo>
                  <a:pt x="0" y="109825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1" name="TextBox 21"/>
          <p:cNvSpPr txBox="1"/>
          <p:nvPr/>
        </p:nvSpPr>
        <p:spPr>
          <a:xfrm>
            <a:off x="76200" y="1951355"/>
            <a:ext cx="16596360" cy="6433820"/>
          </a:xfrm>
          <a:prstGeom prst="rect">
            <a:avLst/>
          </a:prstGeom>
        </p:spPr>
        <p:txBody>
          <a:bodyPr wrap="square" lIns="0" tIns="0" rIns="0" bIns="0" rtlCol="0" anchor="t">
            <a:noAutofit/>
          </a:bodyPr>
          <a:lstStyle/>
          <a:p>
            <a:pPr>
              <a:lnSpc>
                <a:spcPct val="100000"/>
              </a:lnSpc>
            </a:pPr>
            <a:r>
              <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rPr>
              <a:t>2.5 Orange</a:t>
            </a:r>
            <a:endPar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endParaRPr>
          </a:p>
          <a:p>
            <a:pPr indent="457200">
              <a:lnSpc>
                <a:spcPct val="100000"/>
              </a:lnSpc>
            </a:pPr>
            <a:r>
              <a:rPr lang="vi-VN" altLang="en-US" sz="4800">
                <a:solidFill>
                  <a:srgbClr val="FF0000"/>
                </a:solidFill>
                <a:latin typeface="Arial" panose="020B0604020202020204" pitchFamily="34" charset="0"/>
                <a:cs typeface="Arial" panose="020B0604020202020204" pitchFamily="34" charset="0"/>
                <a:sym typeface="+mn-ea"/>
              </a:rPr>
              <a:t>2.5.2 Một số loại biểu đồ trong Orange</a:t>
            </a:r>
            <a:endParaRPr lang="vi-VN" altLang="en-US" sz="4800">
              <a:solidFill>
                <a:srgbClr val="FF0000"/>
              </a:solidFill>
              <a:latin typeface="Arial" panose="020B0604020202020204" pitchFamily="34" charset="0"/>
              <a:cs typeface="Arial" panose="020B0604020202020204" pitchFamily="34" charset="0"/>
              <a:sym typeface="+mn-ea"/>
            </a:endParaRPr>
          </a:p>
          <a:p>
            <a:pPr indent="457200">
              <a:lnSpc>
                <a:spcPct val="100000"/>
              </a:lnSpc>
            </a:pPr>
            <a:endParaRPr lang="vi-VN" altLang="en-US" sz="3600">
              <a:solidFill>
                <a:schemeClr val="bg1"/>
              </a:solidFill>
              <a:latin typeface="Arial" panose="020B0604020202020204" pitchFamily="34" charset="0"/>
              <a:cs typeface="Arial" panose="020B0604020202020204" pitchFamily="34" charset="0"/>
              <a:sym typeface="+mn-ea"/>
            </a:endParaRPr>
          </a:p>
        </p:txBody>
      </p:sp>
      <p:sp>
        <p:nvSpPr>
          <p:cNvPr id="22" name="Freeform 4"/>
          <p:cNvSpPr/>
          <p:nvPr/>
        </p:nvSpPr>
        <p:spPr>
          <a:xfrm rot="-849110">
            <a:off x="14827159" y="-2114636"/>
            <a:ext cx="4600506" cy="4525225"/>
          </a:xfrm>
          <a:custGeom>
            <a:avLst/>
            <a:gdLst/>
            <a:ahLst/>
            <a:cxnLst/>
            <a:rect l="l" t="t" r="r" b="b"/>
            <a:pathLst>
              <a:path w="4600506" h="4525225">
                <a:moveTo>
                  <a:pt x="0" y="0"/>
                </a:moveTo>
                <a:lnTo>
                  <a:pt x="4600505" y="0"/>
                </a:lnTo>
                <a:lnTo>
                  <a:pt x="4600505" y="4525225"/>
                </a:lnTo>
                <a:lnTo>
                  <a:pt x="0" y="4525225"/>
                </a:lnTo>
                <a:lnTo>
                  <a:pt x="0" y="0"/>
                </a:lnTo>
                <a:close/>
              </a:path>
            </a:pathLst>
          </a:custGeom>
          <a:blipFill>
            <a:blip r:embed="rId3">
              <a:alphaModFix amt="53000"/>
              <a:extLst>
                <a:ext uri="{96DAC541-7B7A-43D3-8B79-37D633B846F1}">
                  <asvg:svgBlip xmlns:asvg="http://schemas.microsoft.com/office/drawing/2016/SVG/main" r:embed="rId4"/>
                </a:ext>
              </a:extLst>
            </a:blip>
            <a:stretch>
              <a:fillRect/>
            </a:stretch>
          </a:blipFill>
        </p:spPr>
      </p:sp>
      <p:sp>
        <p:nvSpPr>
          <p:cNvPr id="25" name="Freeform 25"/>
          <p:cNvSpPr/>
          <p:nvPr/>
        </p:nvSpPr>
        <p:spPr>
          <a:xfrm rot="5400000">
            <a:off x="12260733" y="-868844"/>
            <a:ext cx="566401" cy="2532689"/>
          </a:xfrm>
          <a:custGeom>
            <a:avLst/>
            <a:gdLst/>
            <a:ahLst/>
            <a:cxnLst/>
            <a:rect l="l" t="t" r="r" b="b"/>
            <a:pathLst>
              <a:path w="566401" h="2532689">
                <a:moveTo>
                  <a:pt x="0" y="0"/>
                </a:moveTo>
                <a:lnTo>
                  <a:pt x="566401" y="0"/>
                </a:lnTo>
                <a:lnTo>
                  <a:pt x="566401" y="2532689"/>
                </a:lnTo>
                <a:lnTo>
                  <a:pt x="0" y="25326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Freeform 7"/>
          <p:cNvSpPr/>
          <p:nvPr/>
        </p:nvSpPr>
        <p:spPr>
          <a:xfrm rot="-592447">
            <a:off x="236855" y="8879205"/>
            <a:ext cx="1900555" cy="1152525"/>
          </a:xfrm>
          <a:custGeom>
            <a:avLst/>
            <a:gdLst/>
            <a:ahLst/>
            <a:cxnLst/>
            <a:rect l="l" t="t" r="r" b="b"/>
            <a:pathLst>
              <a:path w="1454177" h="1152766">
                <a:moveTo>
                  <a:pt x="0" y="0"/>
                </a:moveTo>
                <a:lnTo>
                  <a:pt x="1454177" y="0"/>
                </a:lnTo>
                <a:lnTo>
                  <a:pt x="1454177" y="1152767"/>
                </a:lnTo>
                <a:lnTo>
                  <a:pt x="0" y="11527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2" name="Freeform 5"/>
          <p:cNvSpPr/>
          <p:nvPr/>
        </p:nvSpPr>
        <p:spPr>
          <a:xfrm rot="-4720752" flipH="1">
            <a:off x="7832371" y="2397564"/>
            <a:ext cx="3088638" cy="13067313"/>
          </a:xfrm>
          <a:custGeom>
            <a:avLst/>
            <a:gdLst/>
            <a:ahLst/>
            <a:cxnLst/>
            <a:rect l="l" t="t" r="r" b="b"/>
            <a:pathLst>
              <a:path w="3088638" h="13067313">
                <a:moveTo>
                  <a:pt x="3088638" y="0"/>
                </a:moveTo>
                <a:lnTo>
                  <a:pt x="0" y="0"/>
                </a:lnTo>
                <a:lnTo>
                  <a:pt x="0" y="13067313"/>
                </a:lnTo>
                <a:lnTo>
                  <a:pt x="3088638" y="13067313"/>
                </a:lnTo>
                <a:lnTo>
                  <a:pt x="3088638"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5" name="Text Box 4"/>
          <p:cNvSpPr txBox="1"/>
          <p:nvPr/>
        </p:nvSpPr>
        <p:spPr>
          <a:xfrm>
            <a:off x="931545" y="7879080"/>
            <a:ext cx="4709795" cy="692785"/>
          </a:xfrm>
          <a:prstGeom prst="rect">
            <a:avLst/>
          </a:prstGeom>
          <a:noFill/>
        </p:spPr>
        <p:txBody>
          <a:bodyPr wrap="square" rtlCol="0">
            <a:noAutofit/>
          </a:bodyPr>
          <a:p>
            <a:pPr algn="ctr"/>
            <a:r>
              <a:rPr lang="en-US" sz="4400">
                <a:solidFill>
                  <a:schemeClr val="bg1"/>
                </a:solidFill>
                <a:latin typeface="Arial" panose="020B0604020202020204" pitchFamily="34" charset="0"/>
              </a:rPr>
              <a:t>Scatter plot</a:t>
            </a:r>
            <a:endParaRPr lang="en-US" sz="4400">
              <a:solidFill>
                <a:schemeClr val="bg1"/>
              </a:solidFill>
              <a:latin typeface="Arial" panose="020B0604020202020204" pitchFamily="34" charset="0"/>
            </a:endParaRPr>
          </a:p>
        </p:txBody>
      </p:sp>
      <p:sp>
        <p:nvSpPr>
          <p:cNvPr id="6" name="Text Box 5"/>
          <p:cNvSpPr txBox="1"/>
          <p:nvPr/>
        </p:nvSpPr>
        <p:spPr>
          <a:xfrm>
            <a:off x="7086600" y="7962900"/>
            <a:ext cx="4709795" cy="692785"/>
          </a:xfrm>
          <a:prstGeom prst="rect">
            <a:avLst/>
          </a:prstGeom>
          <a:noFill/>
        </p:spPr>
        <p:txBody>
          <a:bodyPr wrap="square" rtlCol="0">
            <a:noAutofit/>
          </a:bodyPr>
          <a:p>
            <a:pPr algn="ctr"/>
            <a:r>
              <a:rPr lang="en-US" sz="4800">
                <a:solidFill>
                  <a:schemeClr val="bg1"/>
                </a:solidFill>
                <a:latin typeface="Arial" panose="020B0604020202020204" pitchFamily="34" charset="0"/>
                <a:cs typeface="Arial" panose="020B0604020202020204" pitchFamily="34" charset="0"/>
              </a:rPr>
              <a:t>Area chart</a:t>
            </a:r>
            <a:r>
              <a:rPr lang="en-US"/>
              <a:t>t</a:t>
            </a:r>
            <a:endParaRPr lang="en-US"/>
          </a:p>
        </p:txBody>
      </p:sp>
      <p:sp>
        <p:nvSpPr>
          <p:cNvPr id="7" name="Text Box 6"/>
          <p:cNvSpPr txBox="1"/>
          <p:nvPr/>
        </p:nvSpPr>
        <p:spPr>
          <a:xfrm>
            <a:off x="13106400" y="7734300"/>
            <a:ext cx="4480560" cy="692785"/>
          </a:xfrm>
          <a:prstGeom prst="rect">
            <a:avLst/>
          </a:prstGeom>
          <a:noFill/>
        </p:spPr>
        <p:txBody>
          <a:bodyPr wrap="square" rtlCol="0">
            <a:noAutofit/>
          </a:bodyPr>
          <a:p>
            <a:pPr algn="ctr"/>
            <a:r>
              <a:rPr lang="vi-VN" altLang="en-US" sz="4800">
                <a:solidFill>
                  <a:schemeClr val="bg1"/>
                </a:solidFill>
                <a:latin typeface="Arial" panose="020B0604020202020204" pitchFamily="34" charset="0"/>
                <a:cs typeface="Arial" panose="020B0604020202020204" pitchFamily="34" charset="0"/>
              </a:rPr>
              <a:t>Box</a:t>
            </a:r>
            <a:r>
              <a:rPr lang="vi-VN" altLang="en-US" sz="4800">
                <a:solidFill>
                  <a:schemeClr val="bg1"/>
                </a:solidFill>
                <a:latin typeface="Arial" panose="020B0604020202020204" pitchFamily="34" charset="0"/>
                <a:cs typeface="Arial" panose="020B0604020202020204" pitchFamily="34" charset="0"/>
              </a:rPr>
              <a:t>plot</a:t>
            </a:r>
            <a:endParaRPr lang="vi-VN" altLang="en-US" sz="4800">
              <a:solidFill>
                <a:schemeClr val="bg1"/>
              </a:solidFill>
              <a:latin typeface="Arial" panose="020B0604020202020204" pitchFamily="34" charset="0"/>
              <a:cs typeface="Arial" panose="020B0604020202020204" pitchFamily="34" charset="0"/>
            </a:endParaRPr>
          </a:p>
        </p:txBody>
      </p:sp>
      <p:pic>
        <p:nvPicPr>
          <p:cNvPr id="-2147482619" name="Picture -2147482620"/>
          <p:cNvPicPr>
            <a:picLocks noChangeAspect="1"/>
          </p:cNvPicPr>
          <p:nvPr/>
        </p:nvPicPr>
        <p:blipFill>
          <a:blip r:embed="rId11"/>
          <a:stretch>
            <a:fillRect/>
          </a:stretch>
        </p:blipFill>
        <p:spPr>
          <a:xfrm>
            <a:off x="1309370" y="3777615"/>
            <a:ext cx="4676140" cy="3756025"/>
          </a:xfrm>
          <a:prstGeom prst="rect">
            <a:avLst/>
          </a:prstGeom>
          <a:noFill/>
          <a:ln w="9525">
            <a:noFill/>
          </a:ln>
        </p:spPr>
      </p:pic>
      <p:pic>
        <p:nvPicPr>
          <p:cNvPr id="-2147482618" name="Picture -2147482619"/>
          <p:cNvPicPr>
            <a:picLocks noChangeAspect="1"/>
          </p:cNvPicPr>
          <p:nvPr/>
        </p:nvPicPr>
        <p:blipFill>
          <a:blip r:embed="rId12"/>
          <a:stretch>
            <a:fillRect/>
          </a:stretch>
        </p:blipFill>
        <p:spPr>
          <a:xfrm>
            <a:off x="7166610" y="3862070"/>
            <a:ext cx="4682490" cy="3761105"/>
          </a:xfrm>
          <a:prstGeom prst="rect">
            <a:avLst/>
          </a:prstGeom>
          <a:noFill/>
          <a:ln w="9525">
            <a:noFill/>
          </a:ln>
        </p:spPr>
      </p:pic>
      <p:pic>
        <p:nvPicPr>
          <p:cNvPr id="8" name="Picture 7"/>
          <p:cNvPicPr>
            <a:picLocks noChangeAspect="1"/>
          </p:cNvPicPr>
          <p:nvPr/>
        </p:nvPicPr>
        <p:blipFill>
          <a:blip r:embed="rId13"/>
          <a:stretch>
            <a:fillRect/>
          </a:stretch>
        </p:blipFill>
        <p:spPr>
          <a:xfrm>
            <a:off x="13030200" y="3823335"/>
            <a:ext cx="4695825" cy="3799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147482619"/>
                                        </p:tgtEl>
                                        <p:attrNameLst>
                                          <p:attrName>style.visibility</p:attrName>
                                        </p:attrNameLst>
                                      </p:cBhvr>
                                      <p:to>
                                        <p:strVal val="visible"/>
                                      </p:to>
                                    </p:set>
                                    <p:animEffect transition="in" filter="box(in)">
                                      <p:cBhvr>
                                        <p:cTn id="17" dur="2000"/>
                                        <p:tgtEl>
                                          <p:spTgt spid="-214748261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blinds(horizontal)">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147482618"/>
                                        </p:tgtEl>
                                        <p:attrNameLst>
                                          <p:attrName>style.visibility</p:attrName>
                                        </p:attrNameLst>
                                      </p:cBhvr>
                                      <p:to>
                                        <p:strVal val="visible"/>
                                      </p:to>
                                    </p:set>
                                    <p:animEffect transition="in" filter="box(in)">
                                      <p:cBhvr>
                                        <p:cTn id="27" dur="2000"/>
                                        <p:tgtEl>
                                          <p:spTgt spid="-214748261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blinds(horizontal)">
                                      <p:cBhvr>
                                        <p:cTn id="32" dur="500"/>
                                        <p:tgtEl>
                                          <p:spTgt spid="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ox(in)">
                                      <p:cBhvr>
                                        <p:cTn id="37" dur="20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
                                            <p:txEl>
                                              <p:pRg st="0" end="0"/>
                                            </p:txEl>
                                          </p:spTgt>
                                        </p:tgtEl>
                                        <p:attrNameLst>
                                          <p:attrName>style.visibility</p:attrName>
                                        </p:attrNameLst>
                                      </p:cBhvr>
                                      <p:to>
                                        <p:strVal val="visible"/>
                                      </p:to>
                                    </p:set>
                                    <p:animEffect transition="in" filter="blinds(horizontal)">
                                      <p:cBhvr>
                                        <p:cTn id="4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00F0D"/>
        </a:solidFill>
        <a:effectLst/>
      </p:bgPr>
    </p:bg>
    <p:spTree>
      <p:nvGrpSpPr>
        <p:cNvPr id="1" name=""/>
        <p:cNvGrpSpPr/>
        <p:nvPr/>
      </p:nvGrpSpPr>
      <p:grpSpPr>
        <a:xfrm>
          <a:off x="0" y="0"/>
          <a:ext cx="0" cy="0"/>
          <a:chOff x="0" y="0"/>
          <a:chExt cx="0" cy="0"/>
        </a:xfrm>
      </p:grpSpPr>
      <p:sp>
        <p:nvSpPr>
          <p:cNvPr id="12" name="TextBox 12"/>
          <p:cNvSpPr txBox="1"/>
          <p:nvPr/>
        </p:nvSpPr>
        <p:spPr>
          <a:xfrm>
            <a:off x="228600" y="876300"/>
            <a:ext cx="11605260" cy="995045"/>
          </a:xfrm>
          <a:prstGeom prst="rect">
            <a:avLst/>
          </a:prstGeom>
        </p:spPr>
        <p:txBody>
          <a:bodyPr wrap="square" lIns="0" tIns="0" rIns="0" bIns="0" rtlCol="0" anchor="t">
            <a:spAutoFit/>
          </a:bodyPr>
          <a:lstStyle/>
          <a:p>
            <a:pPr marL="0" lvl="0" indent="0" algn="l">
              <a:lnSpc>
                <a:spcPts val="7760"/>
              </a:lnSpc>
            </a:pPr>
            <a:r>
              <a:rPr lang="vi-VN" altLang="en-US" sz="9585">
                <a:solidFill>
                  <a:srgbClr val="FFFFFF"/>
                </a:solidFill>
                <a:latin typeface="Times New Roman" panose="02020603050405020304" charset="0"/>
                <a:cs typeface="Times New Roman" panose="02020603050405020304" charset="0"/>
                <a:sym typeface="+mn-ea"/>
              </a:rPr>
              <a:t>Phần 2: TỔNG QUAN</a:t>
            </a:r>
            <a:endParaRPr lang="en-US" sz="9585">
              <a:solidFill>
                <a:srgbClr val="FFFFFF"/>
              </a:solidFill>
              <a:latin typeface="Times New Roman" panose="02020603050405020304" charset="0"/>
              <a:cs typeface="Times New Roman" panose="02020603050405020304" charset="0"/>
            </a:endParaRPr>
          </a:p>
        </p:txBody>
      </p:sp>
      <p:sp>
        <p:nvSpPr>
          <p:cNvPr id="16" name="Freeform 16"/>
          <p:cNvSpPr/>
          <p:nvPr/>
        </p:nvSpPr>
        <p:spPr>
          <a:xfrm>
            <a:off x="16154627" y="8877599"/>
            <a:ext cx="1098251" cy="1098251"/>
          </a:xfrm>
          <a:custGeom>
            <a:avLst/>
            <a:gdLst/>
            <a:ahLst/>
            <a:cxnLst/>
            <a:rect l="l" t="t" r="r" b="b"/>
            <a:pathLst>
              <a:path w="1098251" h="1098251">
                <a:moveTo>
                  <a:pt x="0" y="0"/>
                </a:moveTo>
                <a:lnTo>
                  <a:pt x="1098251" y="0"/>
                </a:lnTo>
                <a:lnTo>
                  <a:pt x="1098251" y="1098251"/>
                </a:lnTo>
                <a:lnTo>
                  <a:pt x="0" y="109825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1" name="TextBox 21"/>
          <p:cNvSpPr txBox="1"/>
          <p:nvPr/>
        </p:nvSpPr>
        <p:spPr>
          <a:xfrm>
            <a:off x="76200" y="1926590"/>
            <a:ext cx="16596360" cy="6433820"/>
          </a:xfrm>
          <a:prstGeom prst="rect">
            <a:avLst/>
          </a:prstGeom>
        </p:spPr>
        <p:txBody>
          <a:bodyPr wrap="square" lIns="0" tIns="0" rIns="0" bIns="0" rtlCol="0" anchor="t">
            <a:noAutofit/>
          </a:bodyPr>
          <a:lstStyle/>
          <a:p>
            <a:pPr>
              <a:lnSpc>
                <a:spcPct val="100000"/>
              </a:lnSpc>
            </a:pPr>
            <a:r>
              <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rPr>
              <a:t>2.5 Orange</a:t>
            </a:r>
            <a:endPar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endParaRPr>
          </a:p>
          <a:p>
            <a:pPr indent="457200">
              <a:lnSpc>
                <a:spcPct val="100000"/>
              </a:lnSpc>
            </a:pPr>
            <a:r>
              <a:rPr lang="vi-VN" altLang="en-US" sz="4800">
                <a:solidFill>
                  <a:srgbClr val="FF0000"/>
                </a:solidFill>
                <a:latin typeface="Arial" panose="020B0604020202020204" pitchFamily="34" charset="0"/>
                <a:cs typeface="Arial" panose="020B0604020202020204" pitchFamily="34" charset="0"/>
                <a:sym typeface="+mn-ea"/>
              </a:rPr>
              <a:t>2.5.3 Ứng dụng</a:t>
            </a:r>
            <a:endParaRPr lang="vi-VN" altLang="en-US" sz="4800">
              <a:solidFill>
                <a:srgbClr val="FF0000"/>
              </a:solidFill>
              <a:latin typeface="Arial" panose="020B0604020202020204" pitchFamily="34" charset="0"/>
              <a:cs typeface="Arial" panose="020B0604020202020204" pitchFamily="34" charset="0"/>
              <a:sym typeface="+mn-ea"/>
            </a:endParaRPr>
          </a:p>
          <a:p>
            <a:pPr marL="1485900" lvl="2" indent="-571500">
              <a:lnSpc>
                <a:spcPct val="100000"/>
              </a:lnSpc>
              <a:buFont typeface="Wingdings" panose="05000000000000000000" charset="0"/>
              <a:buChar char="Ø"/>
            </a:pPr>
            <a:r>
              <a:rPr lang="vi-VN" altLang="en-US" sz="3600">
                <a:solidFill>
                  <a:schemeClr val="bg1"/>
                </a:solidFill>
                <a:latin typeface="Arial" panose="020B0604020202020204" pitchFamily="34" charset="0"/>
                <a:cs typeface="Arial" panose="020B0604020202020204" pitchFamily="34" charset="0"/>
                <a:sym typeface="+mn-ea"/>
              </a:rPr>
              <a:t>Trong kinh tế: Orange giúp đỡ các nhà kinh tế trong việc xác định các biến chủ yếu ảnh hưởng đến sự phát triển kinh tế của quốc gia trong một khoảng thời gian cụ thể</a:t>
            </a:r>
            <a:endParaRPr lang="vi-VN" altLang="en-US" sz="3600">
              <a:solidFill>
                <a:schemeClr val="bg1"/>
              </a:solidFill>
              <a:latin typeface="Arial" panose="020B0604020202020204" pitchFamily="34" charset="0"/>
              <a:cs typeface="Arial" panose="020B0604020202020204" pitchFamily="34" charset="0"/>
              <a:sym typeface="+mn-ea"/>
            </a:endParaRPr>
          </a:p>
          <a:p>
            <a:pPr marL="1485900" lvl="2" indent="-571500">
              <a:lnSpc>
                <a:spcPct val="100000"/>
              </a:lnSpc>
              <a:buFont typeface="Wingdings" panose="05000000000000000000" charset="0"/>
              <a:buChar char="Ø"/>
            </a:pPr>
            <a:r>
              <a:rPr lang="vi-VN" altLang="en-US" sz="3600">
                <a:solidFill>
                  <a:schemeClr val="bg1"/>
                </a:solidFill>
                <a:latin typeface="Arial" panose="020B0604020202020204" pitchFamily="34" charset="0"/>
                <a:cs typeface="Arial" panose="020B0604020202020204" pitchFamily="34" charset="0"/>
                <a:sym typeface="+mn-ea"/>
              </a:rPr>
              <a:t>Trong y học: Orange được xem như một nền tảng nơi mà các triệu chứng bệnh được thiết lập mối quan hệ với nhau, từ đó cho ra chẩm đoán về bệnh và phương hướng trị liệu bệnh đó.</a:t>
            </a:r>
            <a:endParaRPr lang="vi-VN" altLang="en-US" sz="3600">
              <a:solidFill>
                <a:schemeClr val="bg1"/>
              </a:solidFill>
              <a:latin typeface="Arial" panose="020B0604020202020204" pitchFamily="34" charset="0"/>
              <a:cs typeface="Arial" panose="020B0604020202020204" pitchFamily="34" charset="0"/>
              <a:sym typeface="+mn-ea"/>
            </a:endParaRPr>
          </a:p>
          <a:p>
            <a:pPr indent="457200">
              <a:lnSpc>
                <a:spcPct val="100000"/>
              </a:lnSpc>
            </a:pPr>
            <a:endParaRPr lang="vi-VN" altLang="en-US" sz="3600">
              <a:solidFill>
                <a:schemeClr val="bg1"/>
              </a:solidFill>
              <a:latin typeface="Arial" panose="020B0604020202020204" pitchFamily="34" charset="0"/>
              <a:cs typeface="Arial" panose="020B0604020202020204" pitchFamily="34" charset="0"/>
              <a:sym typeface="+mn-ea"/>
            </a:endParaRPr>
          </a:p>
        </p:txBody>
      </p:sp>
      <p:sp>
        <p:nvSpPr>
          <p:cNvPr id="22" name="Freeform 4"/>
          <p:cNvSpPr/>
          <p:nvPr/>
        </p:nvSpPr>
        <p:spPr>
          <a:xfrm rot="-849110">
            <a:off x="14827159" y="-2114636"/>
            <a:ext cx="4600506" cy="4525225"/>
          </a:xfrm>
          <a:custGeom>
            <a:avLst/>
            <a:gdLst/>
            <a:ahLst/>
            <a:cxnLst/>
            <a:rect l="l" t="t" r="r" b="b"/>
            <a:pathLst>
              <a:path w="4600506" h="4525225">
                <a:moveTo>
                  <a:pt x="0" y="0"/>
                </a:moveTo>
                <a:lnTo>
                  <a:pt x="4600505" y="0"/>
                </a:lnTo>
                <a:lnTo>
                  <a:pt x="4600505" y="4525225"/>
                </a:lnTo>
                <a:lnTo>
                  <a:pt x="0" y="4525225"/>
                </a:lnTo>
                <a:lnTo>
                  <a:pt x="0" y="0"/>
                </a:lnTo>
                <a:close/>
              </a:path>
            </a:pathLst>
          </a:custGeom>
          <a:blipFill>
            <a:blip r:embed="rId3">
              <a:alphaModFix amt="53000"/>
              <a:extLst>
                <a:ext uri="{96DAC541-7B7A-43D3-8B79-37D633B846F1}">
                  <asvg:svgBlip xmlns:asvg="http://schemas.microsoft.com/office/drawing/2016/SVG/main" r:embed="rId4"/>
                </a:ext>
              </a:extLst>
            </a:blip>
            <a:stretch>
              <a:fillRect/>
            </a:stretch>
          </a:blipFill>
        </p:spPr>
      </p:sp>
      <p:sp>
        <p:nvSpPr>
          <p:cNvPr id="25" name="Freeform 25"/>
          <p:cNvSpPr/>
          <p:nvPr/>
        </p:nvSpPr>
        <p:spPr>
          <a:xfrm rot="5400000">
            <a:off x="12032133" y="-983144"/>
            <a:ext cx="566401" cy="2532689"/>
          </a:xfrm>
          <a:custGeom>
            <a:avLst/>
            <a:gdLst/>
            <a:ahLst/>
            <a:cxnLst/>
            <a:rect l="l" t="t" r="r" b="b"/>
            <a:pathLst>
              <a:path w="566401" h="2532689">
                <a:moveTo>
                  <a:pt x="0" y="0"/>
                </a:moveTo>
                <a:lnTo>
                  <a:pt x="566401" y="0"/>
                </a:lnTo>
                <a:lnTo>
                  <a:pt x="566401" y="2532689"/>
                </a:lnTo>
                <a:lnTo>
                  <a:pt x="0" y="25326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Freeform 7"/>
          <p:cNvSpPr/>
          <p:nvPr/>
        </p:nvSpPr>
        <p:spPr>
          <a:xfrm rot="-592447">
            <a:off x="236855" y="8879205"/>
            <a:ext cx="1900555" cy="1152525"/>
          </a:xfrm>
          <a:custGeom>
            <a:avLst/>
            <a:gdLst/>
            <a:ahLst/>
            <a:cxnLst/>
            <a:rect l="l" t="t" r="r" b="b"/>
            <a:pathLst>
              <a:path w="1454177" h="1152766">
                <a:moveTo>
                  <a:pt x="0" y="0"/>
                </a:moveTo>
                <a:lnTo>
                  <a:pt x="1454177" y="0"/>
                </a:lnTo>
                <a:lnTo>
                  <a:pt x="1454177" y="1152767"/>
                </a:lnTo>
                <a:lnTo>
                  <a:pt x="0" y="11527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2" name="Freeform 5"/>
          <p:cNvSpPr/>
          <p:nvPr/>
        </p:nvSpPr>
        <p:spPr>
          <a:xfrm rot="-4720752" flipH="1">
            <a:off x="7832371" y="2397564"/>
            <a:ext cx="3088638" cy="13067313"/>
          </a:xfrm>
          <a:custGeom>
            <a:avLst/>
            <a:gdLst/>
            <a:ahLst/>
            <a:cxnLst/>
            <a:rect l="l" t="t" r="r" b="b"/>
            <a:pathLst>
              <a:path w="3088638" h="13067313">
                <a:moveTo>
                  <a:pt x="3088638" y="0"/>
                </a:moveTo>
                <a:lnTo>
                  <a:pt x="0" y="0"/>
                </a:lnTo>
                <a:lnTo>
                  <a:pt x="0" y="13067313"/>
                </a:lnTo>
                <a:lnTo>
                  <a:pt x="3088638" y="13067313"/>
                </a:lnTo>
                <a:lnTo>
                  <a:pt x="3088638"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blinds(horizontal)">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blinds(horizontal)">
                                      <p:cBhvr>
                                        <p:cTn id="17" dur="500"/>
                                        <p:tgtEl>
                                          <p:spTgt spid="2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
                                            <p:txEl>
                                              <p:pRg st="2" end="2"/>
                                            </p:txEl>
                                          </p:spTgt>
                                        </p:tgtEl>
                                        <p:attrNameLst>
                                          <p:attrName>style.visibility</p:attrName>
                                        </p:attrNameLst>
                                      </p:cBhvr>
                                      <p:to>
                                        <p:strVal val="visible"/>
                                      </p:to>
                                    </p:set>
                                    <p:animEffect transition="in" filter="blinds(horizontal)">
                                      <p:cBhvr>
                                        <p:cTn id="22" dur="500"/>
                                        <p:tgtEl>
                                          <p:spTgt spid="2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1">
                                            <p:txEl>
                                              <p:pRg st="3" end="3"/>
                                            </p:txEl>
                                          </p:spTgt>
                                        </p:tgtEl>
                                        <p:attrNameLst>
                                          <p:attrName>style.visibility</p:attrName>
                                        </p:attrNameLst>
                                      </p:cBhvr>
                                      <p:to>
                                        <p:strVal val="visible"/>
                                      </p:to>
                                    </p:set>
                                    <p:animEffect transition="in" filter="blinds(horizontal)">
                                      <p:cBhvr>
                                        <p:cTn id="27" dur="500"/>
                                        <p:tgtEl>
                                          <p:spTgt spid="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00F0D"/>
        </a:solidFill>
        <a:effectLst/>
      </p:bgPr>
    </p:bg>
    <p:spTree>
      <p:nvGrpSpPr>
        <p:cNvPr id="1" name=""/>
        <p:cNvGrpSpPr/>
        <p:nvPr/>
      </p:nvGrpSpPr>
      <p:grpSpPr>
        <a:xfrm>
          <a:off x="0" y="0"/>
          <a:ext cx="0" cy="0"/>
          <a:chOff x="0" y="0"/>
          <a:chExt cx="0" cy="0"/>
        </a:xfrm>
      </p:grpSpPr>
      <p:sp>
        <p:nvSpPr>
          <p:cNvPr id="12" name="TextBox 12"/>
          <p:cNvSpPr txBox="1"/>
          <p:nvPr/>
        </p:nvSpPr>
        <p:spPr>
          <a:xfrm>
            <a:off x="381000" y="800100"/>
            <a:ext cx="12713970" cy="995045"/>
          </a:xfrm>
          <a:prstGeom prst="rect">
            <a:avLst/>
          </a:prstGeom>
        </p:spPr>
        <p:txBody>
          <a:bodyPr wrap="square" lIns="0" tIns="0" rIns="0" bIns="0" rtlCol="0" anchor="t">
            <a:spAutoFit/>
          </a:bodyPr>
          <a:lstStyle/>
          <a:p>
            <a:pPr marL="0" lvl="0" indent="0" algn="l">
              <a:lnSpc>
                <a:spcPts val="7760"/>
              </a:lnSpc>
            </a:pPr>
            <a:r>
              <a:rPr lang="vi-VN" altLang="en-US" sz="9585">
                <a:solidFill>
                  <a:srgbClr val="FFFFFF"/>
                </a:solidFill>
                <a:latin typeface="Times New Roman" panose="02020603050405020304" charset="0"/>
                <a:cs typeface="Times New Roman" panose="02020603050405020304" charset="0"/>
                <a:sym typeface="+mn-ea"/>
              </a:rPr>
              <a:t>Phần 2: TỔNG QUAN</a:t>
            </a:r>
            <a:endParaRPr lang="en-US" sz="9585">
              <a:solidFill>
                <a:srgbClr val="FFFFFF"/>
              </a:solidFill>
              <a:latin typeface="Times New Roman" panose="02020603050405020304" charset="0"/>
              <a:cs typeface="Times New Roman" panose="02020603050405020304" charset="0"/>
            </a:endParaRPr>
          </a:p>
        </p:txBody>
      </p:sp>
      <p:sp>
        <p:nvSpPr>
          <p:cNvPr id="16" name="Freeform 16"/>
          <p:cNvSpPr/>
          <p:nvPr/>
        </p:nvSpPr>
        <p:spPr>
          <a:xfrm>
            <a:off x="16154627" y="8877599"/>
            <a:ext cx="1098251" cy="1098251"/>
          </a:xfrm>
          <a:custGeom>
            <a:avLst/>
            <a:gdLst/>
            <a:ahLst/>
            <a:cxnLst/>
            <a:rect l="l" t="t" r="r" b="b"/>
            <a:pathLst>
              <a:path w="1098251" h="1098251">
                <a:moveTo>
                  <a:pt x="0" y="0"/>
                </a:moveTo>
                <a:lnTo>
                  <a:pt x="1098251" y="0"/>
                </a:lnTo>
                <a:lnTo>
                  <a:pt x="1098251" y="1098251"/>
                </a:lnTo>
                <a:lnTo>
                  <a:pt x="0" y="109825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1" name="TextBox 21"/>
          <p:cNvSpPr txBox="1"/>
          <p:nvPr/>
        </p:nvSpPr>
        <p:spPr>
          <a:xfrm>
            <a:off x="76200" y="1926590"/>
            <a:ext cx="16596360" cy="6433820"/>
          </a:xfrm>
          <a:prstGeom prst="rect">
            <a:avLst/>
          </a:prstGeom>
        </p:spPr>
        <p:txBody>
          <a:bodyPr wrap="square" lIns="0" tIns="0" rIns="0" bIns="0" rtlCol="0" anchor="t">
            <a:noAutofit/>
          </a:bodyPr>
          <a:lstStyle/>
          <a:p>
            <a:pPr>
              <a:lnSpc>
                <a:spcPct val="100000"/>
              </a:lnSpc>
            </a:pPr>
            <a:r>
              <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rPr>
              <a:t>2.5 Orange</a:t>
            </a:r>
            <a:endPar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endParaRPr>
          </a:p>
          <a:p>
            <a:pPr indent="457200">
              <a:lnSpc>
                <a:spcPct val="100000"/>
              </a:lnSpc>
            </a:pPr>
            <a:r>
              <a:rPr lang="vi-VN" altLang="en-US" sz="4800">
                <a:solidFill>
                  <a:srgbClr val="FF0000"/>
                </a:solidFill>
                <a:latin typeface="Arial" panose="020B0604020202020204" pitchFamily="34" charset="0"/>
                <a:cs typeface="Arial" panose="020B0604020202020204" pitchFamily="34" charset="0"/>
                <a:sym typeface="+mn-ea"/>
              </a:rPr>
              <a:t>2.5.3 Ứng dụng</a:t>
            </a:r>
            <a:endParaRPr lang="vi-VN" altLang="en-US" sz="4800">
              <a:solidFill>
                <a:srgbClr val="FF0000"/>
              </a:solidFill>
              <a:latin typeface="Arial" panose="020B0604020202020204" pitchFamily="34" charset="0"/>
              <a:cs typeface="Arial" panose="020B0604020202020204" pitchFamily="34" charset="0"/>
              <a:sym typeface="+mn-ea"/>
            </a:endParaRPr>
          </a:p>
          <a:p>
            <a:pPr marL="1028700" lvl="1" indent="-571500">
              <a:lnSpc>
                <a:spcPct val="100000"/>
              </a:lnSpc>
              <a:buFont typeface="Wingdings" panose="05000000000000000000" charset="0"/>
              <a:buChar char="Ø"/>
            </a:pPr>
            <a:r>
              <a:rPr lang="vi-VN" altLang="en-US" sz="3600">
                <a:solidFill>
                  <a:schemeClr val="bg1"/>
                </a:solidFill>
                <a:latin typeface="Arial" panose="020B0604020202020204" pitchFamily="34" charset="0"/>
                <a:cs typeface="Arial" panose="020B0604020202020204" pitchFamily="34" charset="0"/>
                <a:sym typeface="+mn-ea"/>
              </a:rPr>
              <a:t>Trong mạng viễn thông: phần mềm được sử dụng để phân tích các cuộc gọi điện thoại nhằm phân tích hành vi người tiêu dùng với mục đích nâng cao chất lượng dịch vụ.</a:t>
            </a:r>
            <a:endParaRPr lang="vi-VN" altLang="en-US" sz="3600">
              <a:solidFill>
                <a:schemeClr val="bg1"/>
              </a:solidFill>
              <a:latin typeface="Arial" panose="020B0604020202020204" pitchFamily="34" charset="0"/>
              <a:cs typeface="Arial" panose="020B0604020202020204" pitchFamily="34" charset="0"/>
              <a:sym typeface="+mn-ea"/>
            </a:endParaRPr>
          </a:p>
          <a:p>
            <a:pPr marL="1028700" lvl="1" indent="-571500">
              <a:lnSpc>
                <a:spcPct val="100000"/>
              </a:lnSpc>
              <a:buFont typeface="Wingdings" panose="05000000000000000000" charset="0"/>
              <a:buChar char="Ø"/>
            </a:pPr>
            <a:r>
              <a:rPr lang="vi-VN" altLang="en-US" sz="3600">
                <a:solidFill>
                  <a:schemeClr val="bg1"/>
                </a:solidFill>
                <a:latin typeface="Arial" panose="020B0604020202020204" pitchFamily="34" charset="0"/>
                <a:cs typeface="Arial" panose="020B0604020202020204" pitchFamily="34" charset="0"/>
                <a:sym typeface="+mn-ea"/>
              </a:rPr>
              <a:t>Trong giáo dục: Orange được sử dụng như một công cụ giảng dạy của giáo viên về phương pháp học máy và khai phá dữ liệu cho học sinh.</a:t>
            </a:r>
            <a:endParaRPr lang="vi-VN" altLang="en-US" sz="3600">
              <a:solidFill>
                <a:schemeClr val="bg1"/>
              </a:solidFill>
              <a:latin typeface="Arial" panose="020B0604020202020204" pitchFamily="34" charset="0"/>
              <a:cs typeface="Arial" panose="020B0604020202020204" pitchFamily="34" charset="0"/>
              <a:sym typeface="+mn-ea"/>
            </a:endParaRPr>
          </a:p>
        </p:txBody>
      </p:sp>
      <p:sp>
        <p:nvSpPr>
          <p:cNvPr id="22" name="Freeform 4"/>
          <p:cNvSpPr/>
          <p:nvPr/>
        </p:nvSpPr>
        <p:spPr>
          <a:xfrm rot="-849110">
            <a:off x="14827159" y="-2114636"/>
            <a:ext cx="4600506" cy="4525225"/>
          </a:xfrm>
          <a:custGeom>
            <a:avLst/>
            <a:gdLst/>
            <a:ahLst/>
            <a:cxnLst/>
            <a:rect l="l" t="t" r="r" b="b"/>
            <a:pathLst>
              <a:path w="4600506" h="4525225">
                <a:moveTo>
                  <a:pt x="0" y="0"/>
                </a:moveTo>
                <a:lnTo>
                  <a:pt x="4600505" y="0"/>
                </a:lnTo>
                <a:lnTo>
                  <a:pt x="4600505" y="4525225"/>
                </a:lnTo>
                <a:lnTo>
                  <a:pt x="0" y="4525225"/>
                </a:lnTo>
                <a:lnTo>
                  <a:pt x="0" y="0"/>
                </a:lnTo>
                <a:close/>
              </a:path>
            </a:pathLst>
          </a:custGeom>
          <a:blipFill>
            <a:blip r:embed="rId3">
              <a:alphaModFix amt="53000"/>
              <a:extLst>
                <a:ext uri="{96DAC541-7B7A-43D3-8B79-37D633B846F1}">
                  <asvg:svgBlip xmlns:asvg="http://schemas.microsoft.com/office/drawing/2016/SVG/main" r:embed="rId4"/>
                </a:ext>
              </a:extLst>
            </a:blip>
            <a:stretch>
              <a:fillRect/>
            </a:stretch>
          </a:blipFill>
        </p:spPr>
      </p:sp>
      <p:sp>
        <p:nvSpPr>
          <p:cNvPr id="25" name="Freeform 25"/>
          <p:cNvSpPr/>
          <p:nvPr/>
        </p:nvSpPr>
        <p:spPr>
          <a:xfrm rot="5400000">
            <a:off x="12108333" y="-1021244"/>
            <a:ext cx="566401" cy="2532689"/>
          </a:xfrm>
          <a:custGeom>
            <a:avLst/>
            <a:gdLst/>
            <a:ahLst/>
            <a:cxnLst/>
            <a:rect l="l" t="t" r="r" b="b"/>
            <a:pathLst>
              <a:path w="566401" h="2532689">
                <a:moveTo>
                  <a:pt x="0" y="0"/>
                </a:moveTo>
                <a:lnTo>
                  <a:pt x="566401" y="0"/>
                </a:lnTo>
                <a:lnTo>
                  <a:pt x="566401" y="2532689"/>
                </a:lnTo>
                <a:lnTo>
                  <a:pt x="0" y="25326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Freeform 7"/>
          <p:cNvSpPr/>
          <p:nvPr/>
        </p:nvSpPr>
        <p:spPr>
          <a:xfrm rot="-592447">
            <a:off x="236855" y="8879205"/>
            <a:ext cx="1900555" cy="1152525"/>
          </a:xfrm>
          <a:custGeom>
            <a:avLst/>
            <a:gdLst/>
            <a:ahLst/>
            <a:cxnLst/>
            <a:rect l="l" t="t" r="r" b="b"/>
            <a:pathLst>
              <a:path w="1454177" h="1152766">
                <a:moveTo>
                  <a:pt x="0" y="0"/>
                </a:moveTo>
                <a:lnTo>
                  <a:pt x="1454177" y="0"/>
                </a:lnTo>
                <a:lnTo>
                  <a:pt x="1454177" y="1152767"/>
                </a:lnTo>
                <a:lnTo>
                  <a:pt x="0" y="11527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2" name="Freeform 5"/>
          <p:cNvSpPr/>
          <p:nvPr/>
        </p:nvSpPr>
        <p:spPr>
          <a:xfrm rot="-4720752" flipH="1">
            <a:off x="7832371" y="2397564"/>
            <a:ext cx="3088638" cy="13067313"/>
          </a:xfrm>
          <a:custGeom>
            <a:avLst/>
            <a:gdLst/>
            <a:ahLst/>
            <a:cxnLst/>
            <a:rect l="l" t="t" r="r" b="b"/>
            <a:pathLst>
              <a:path w="3088638" h="13067313">
                <a:moveTo>
                  <a:pt x="3088638" y="0"/>
                </a:moveTo>
                <a:lnTo>
                  <a:pt x="0" y="0"/>
                </a:lnTo>
                <a:lnTo>
                  <a:pt x="0" y="13067313"/>
                </a:lnTo>
                <a:lnTo>
                  <a:pt x="3088638" y="13067313"/>
                </a:lnTo>
                <a:lnTo>
                  <a:pt x="3088638"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xEl>
                                              <p:pRg st="2" end="2"/>
                                            </p:txEl>
                                          </p:spTgt>
                                        </p:tgtEl>
                                        <p:attrNameLst>
                                          <p:attrName>style.visibility</p:attrName>
                                        </p:attrNameLst>
                                      </p:cBhvr>
                                      <p:to>
                                        <p:strVal val="visible"/>
                                      </p:to>
                                    </p:set>
                                    <p:animEffect transition="in" filter="blinds(horizontal)">
                                      <p:cBhvr>
                                        <p:cTn id="7" dur="500"/>
                                        <p:tgtEl>
                                          <p:spTgt spid="2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xEl>
                                              <p:pRg st="3" end="3"/>
                                            </p:txEl>
                                          </p:spTgt>
                                        </p:tgtEl>
                                        <p:attrNameLst>
                                          <p:attrName>style.visibility</p:attrName>
                                        </p:attrNameLst>
                                      </p:cBhvr>
                                      <p:to>
                                        <p:strVal val="visible"/>
                                      </p:to>
                                    </p:set>
                                    <p:animEffect transition="in" filter="blinds(horizontal)">
                                      <p:cBhvr>
                                        <p:cTn id="12" dur="500"/>
                                        <p:tgtEl>
                                          <p:spTgt spid="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00F0D"/>
        </a:solidFill>
        <a:effectLst/>
      </p:bgPr>
    </p:bg>
    <p:spTree>
      <p:nvGrpSpPr>
        <p:cNvPr id="1" name=""/>
        <p:cNvGrpSpPr/>
        <p:nvPr/>
      </p:nvGrpSpPr>
      <p:grpSpPr>
        <a:xfrm>
          <a:off x="0" y="0"/>
          <a:ext cx="0" cy="0"/>
          <a:chOff x="0" y="0"/>
          <a:chExt cx="0" cy="0"/>
        </a:xfrm>
      </p:grpSpPr>
      <p:sp>
        <p:nvSpPr>
          <p:cNvPr id="12" name="TextBox 12"/>
          <p:cNvSpPr txBox="1"/>
          <p:nvPr/>
        </p:nvSpPr>
        <p:spPr>
          <a:xfrm>
            <a:off x="76200" y="876300"/>
            <a:ext cx="11929745" cy="995045"/>
          </a:xfrm>
          <a:prstGeom prst="rect">
            <a:avLst/>
          </a:prstGeom>
        </p:spPr>
        <p:txBody>
          <a:bodyPr wrap="square" lIns="0" tIns="0" rIns="0" bIns="0" rtlCol="0" anchor="t">
            <a:spAutoFit/>
          </a:bodyPr>
          <a:lstStyle/>
          <a:p>
            <a:pPr marL="0" lvl="0" indent="0" algn="l">
              <a:lnSpc>
                <a:spcPts val="7760"/>
              </a:lnSpc>
            </a:pPr>
            <a:r>
              <a:rPr lang="vi-VN" altLang="en-US" sz="9585">
                <a:solidFill>
                  <a:srgbClr val="FFFFFF"/>
                </a:solidFill>
                <a:latin typeface="Times New Roman" panose="02020603050405020304" charset="0"/>
                <a:cs typeface="Times New Roman" panose="02020603050405020304" charset="0"/>
                <a:sym typeface="+mn-ea"/>
              </a:rPr>
              <a:t>Phần 2: TỔNG QUAN</a:t>
            </a:r>
            <a:endParaRPr lang="en-US" sz="9585">
              <a:solidFill>
                <a:srgbClr val="FFFFFF"/>
              </a:solidFill>
              <a:latin typeface="Times New Roman" panose="02020603050405020304" charset="0"/>
              <a:cs typeface="Times New Roman" panose="02020603050405020304" charset="0"/>
            </a:endParaRPr>
          </a:p>
        </p:txBody>
      </p:sp>
      <p:sp>
        <p:nvSpPr>
          <p:cNvPr id="16" name="Freeform 16"/>
          <p:cNvSpPr/>
          <p:nvPr/>
        </p:nvSpPr>
        <p:spPr>
          <a:xfrm>
            <a:off x="16154627" y="8877599"/>
            <a:ext cx="1098251" cy="1098251"/>
          </a:xfrm>
          <a:custGeom>
            <a:avLst/>
            <a:gdLst/>
            <a:ahLst/>
            <a:cxnLst/>
            <a:rect l="l" t="t" r="r" b="b"/>
            <a:pathLst>
              <a:path w="1098251" h="1098251">
                <a:moveTo>
                  <a:pt x="0" y="0"/>
                </a:moveTo>
                <a:lnTo>
                  <a:pt x="1098251" y="0"/>
                </a:lnTo>
                <a:lnTo>
                  <a:pt x="1098251" y="1098251"/>
                </a:lnTo>
                <a:lnTo>
                  <a:pt x="0" y="109825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1" name="TextBox 21"/>
          <p:cNvSpPr txBox="1"/>
          <p:nvPr/>
        </p:nvSpPr>
        <p:spPr>
          <a:xfrm>
            <a:off x="76200" y="2019300"/>
            <a:ext cx="17879060" cy="6433820"/>
          </a:xfrm>
          <a:prstGeom prst="rect">
            <a:avLst/>
          </a:prstGeom>
        </p:spPr>
        <p:txBody>
          <a:bodyPr wrap="square" lIns="0" tIns="0" rIns="0" bIns="0" rtlCol="0" anchor="t">
            <a:noAutofit/>
          </a:bodyPr>
          <a:lstStyle/>
          <a:p>
            <a:pPr>
              <a:lnSpc>
                <a:spcPct val="100000"/>
              </a:lnSpc>
            </a:pPr>
            <a:r>
              <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rPr>
              <a:t>2.5 Orange</a:t>
            </a:r>
            <a:endPar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endParaRPr>
          </a:p>
          <a:p>
            <a:pPr indent="457200">
              <a:lnSpc>
                <a:spcPct val="100000"/>
              </a:lnSpc>
            </a:pPr>
            <a:r>
              <a:rPr lang="vi-VN" altLang="en-US" sz="4800">
                <a:solidFill>
                  <a:srgbClr val="FF0000"/>
                </a:solidFill>
                <a:latin typeface="Arial" panose="020B0604020202020204" pitchFamily="34" charset="0"/>
                <a:cs typeface="Arial" panose="020B0604020202020204" pitchFamily="34" charset="0"/>
                <a:sym typeface="+mn-ea"/>
              </a:rPr>
              <a:t>2.5.4 Các tính năng trong Orange</a:t>
            </a:r>
            <a:endParaRPr lang="vi-VN" altLang="en-US" sz="4800">
              <a:solidFill>
                <a:srgbClr val="FF0000"/>
              </a:solidFill>
              <a:latin typeface="Arial" panose="020B0604020202020204" pitchFamily="34" charset="0"/>
              <a:cs typeface="Arial" panose="020B0604020202020204" pitchFamily="34" charset="0"/>
              <a:sym typeface="+mn-ea"/>
            </a:endParaRPr>
          </a:p>
          <a:p>
            <a:pPr indent="457200">
              <a:lnSpc>
                <a:spcPct val="100000"/>
              </a:lnSpc>
            </a:pPr>
            <a:endParaRPr lang="vi-VN" altLang="en-US" sz="3600">
              <a:solidFill>
                <a:schemeClr val="bg1"/>
              </a:solidFill>
              <a:latin typeface="Arial" panose="020B0604020202020204" pitchFamily="34" charset="0"/>
              <a:cs typeface="Arial" panose="020B0604020202020204" pitchFamily="34" charset="0"/>
              <a:sym typeface="+mn-ea"/>
            </a:endParaRPr>
          </a:p>
        </p:txBody>
      </p:sp>
      <p:sp>
        <p:nvSpPr>
          <p:cNvPr id="22" name="Freeform 4"/>
          <p:cNvSpPr/>
          <p:nvPr/>
        </p:nvSpPr>
        <p:spPr>
          <a:xfrm rot="-849110">
            <a:off x="14827159" y="-2114636"/>
            <a:ext cx="4600506" cy="4525225"/>
          </a:xfrm>
          <a:custGeom>
            <a:avLst/>
            <a:gdLst/>
            <a:ahLst/>
            <a:cxnLst/>
            <a:rect l="l" t="t" r="r" b="b"/>
            <a:pathLst>
              <a:path w="4600506" h="4525225">
                <a:moveTo>
                  <a:pt x="0" y="0"/>
                </a:moveTo>
                <a:lnTo>
                  <a:pt x="4600505" y="0"/>
                </a:lnTo>
                <a:lnTo>
                  <a:pt x="4600505" y="4525225"/>
                </a:lnTo>
                <a:lnTo>
                  <a:pt x="0" y="4525225"/>
                </a:lnTo>
                <a:lnTo>
                  <a:pt x="0" y="0"/>
                </a:lnTo>
                <a:close/>
              </a:path>
            </a:pathLst>
          </a:custGeom>
          <a:blipFill>
            <a:blip r:embed="rId3">
              <a:alphaModFix amt="53000"/>
              <a:extLst>
                <a:ext uri="{96DAC541-7B7A-43D3-8B79-37D633B846F1}">
                  <asvg:svgBlip xmlns:asvg="http://schemas.microsoft.com/office/drawing/2016/SVG/main" r:embed="rId4"/>
                </a:ext>
              </a:extLst>
            </a:blip>
            <a:stretch>
              <a:fillRect/>
            </a:stretch>
          </a:blipFill>
        </p:spPr>
      </p:sp>
      <p:sp>
        <p:nvSpPr>
          <p:cNvPr id="25" name="Freeform 25"/>
          <p:cNvSpPr/>
          <p:nvPr/>
        </p:nvSpPr>
        <p:spPr>
          <a:xfrm rot="5400000">
            <a:off x="11727333" y="-983144"/>
            <a:ext cx="566401" cy="2532689"/>
          </a:xfrm>
          <a:custGeom>
            <a:avLst/>
            <a:gdLst/>
            <a:ahLst/>
            <a:cxnLst/>
            <a:rect l="l" t="t" r="r" b="b"/>
            <a:pathLst>
              <a:path w="566401" h="2532689">
                <a:moveTo>
                  <a:pt x="0" y="0"/>
                </a:moveTo>
                <a:lnTo>
                  <a:pt x="566401" y="0"/>
                </a:lnTo>
                <a:lnTo>
                  <a:pt x="566401" y="2532689"/>
                </a:lnTo>
                <a:lnTo>
                  <a:pt x="0" y="25326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Freeform 7"/>
          <p:cNvSpPr/>
          <p:nvPr/>
        </p:nvSpPr>
        <p:spPr>
          <a:xfrm rot="-592447">
            <a:off x="236855" y="8879205"/>
            <a:ext cx="1900555" cy="1152525"/>
          </a:xfrm>
          <a:custGeom>
            <a:avLst/>
            <a:gdLst/>
            <a:ahLst/>
            <a:cxnLst/>
            <a:rect l="l" t="t" r="r" b="b"/>
            <a:pathLst>
              <a:path w="1454177" h="1152766">
                <a:moveTo>
                  <a:pt x="0" y="0"/>
                </a:moveTo>
                <a:lnTo>
                  <a:pt x="1454177" y="0"/>
                </a:lnTo>
                <a:lnTo>
                  <a:pt x="1454177" y="1152767"/>
                </a:lnTo>
                <a:lnTo>
                  <a:pt x="0" y="11527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2" name="Freeform 5"/>
          <p:cNvSpPr/>
          <p:nvPr/>
        </p:nvSpPr>
        <p:spPr>
          <a:xfrm rot="-4720752" flipH="1">
            <a:off x="7832371" y="2397564"/>
            <a:ext cx="3088638" cy="13067313"/>
          </a:xfrm>
          <a:custGeom>
            <a:avLst/>
            <a:gdLst/>
            <a:ahLst/>
            <a:cxnLst/>
            <a:rect l="l" t="t" r="r" b="b"/>
            <a:pathLst>
              <a:path w="3088638" h="13067313">
                <a:moveTo>
                  <a:pt x="3088638" y="0"/>
                </a:moveTo>
                <a:lnTo>
                  <a:pt x="0" y="0"/>
                </a:lnTo>
                <a:lnTo>
                  <a:pt x="0" y="13067313"/>
                </a:lnTo>
                <a:lnTo>
                  <a:pt x="3088638" y="13067313"/>
                </a:lnTo>
                <a:lnTo>
                  <a:pt x="3088638" y="0"/>
                </a:lnTo>
                <a:close/>
              </a:path>
            </a:pathLst>
          </a:custGeom>
          <a:blipFill>
            <a:blip r:embed="rId9">
              <a:extLst>
                <a:ext uri="{96DAC541-7B7A-43D3-8B79-37D633B846F1}">
                  <asvg:svgBlip xmlns:asvg="http://schemas.microsoft.com/office/drawing/2016/SVG/main" r:embed="rId10"/>
                </a:ext>
              </a:extLst>
            </a:blip>
            <a:stretch>
              <a:fillRect/>
            </a:stretch>
          </a:blipFill>
        </p:spPr>
      </p:sp>
      <p:pic>
        <p:nvPicPr>
          <p:cNvPr id="68" name="Picture 6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685483" y="3771900"/>
            <a:ext cx="2790825" cy="3886200"/>
          </a:xfrm>
          <a:prstGeom prst="rect">
            <a:avLst/>
          </a:prstGeom>
          <a:noFill/>
          <a:ln>
            <a:noFill/>
          </a:ln>
        </p:spPr>
      </p:pic>
      <p:pic>
        <p:nvPicPr>
          <p:cNvPr id="67" name="Picture 6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a:xfrm>
            <a:off x="4191000" y="3771900"/>
            <a:ext cx="2867660" cy="3886200"/>
          </a:xfrm>
          <a:prstGeom prst="rect">
            <a:avLst/>
          </a:prstGeom>
          <a:noFill/>
          <a:ln>
            <a:noFill/>
          </a:ln>
        </p:spPr>
      </p:pic>
      <p:pic>
        <p:nvPicPr>
          <p:cNvPr id="66" name="Picture 6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a:xfrm>
            <a:off x="7698740" y="3771900"/>
            <a:ext cx="2861310" cy="3886200"/>
          </a:xfrm>
          <a:prstGeom prst="rect">
            <a:avLst/>
          </a:prstGeom>
          <a:noFill/>
          <a:ln>
            <a:noFill/>
          </a:ln>
        </p:spPr>
      </p:pic>
      <p:pic>
        <p:nvPicPr>
          <p:cNvPr id="65" name="Picture 6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a:xfrm>
            <a:off x="14782800" y="3771900"/>
            <a:ext cx="2945765" cy="3771900"/>
          </a:xfrm>
          <a:prstGeom prst="rect">
            <a:avLst/>
          </a:prstGeom>
          <a:noFill/>
          <a:ln>
            <a:noFill/>
          </a:ln>
        </p:spPr>
      </p:pic>
      <p:pic>
        <p:nvPicPr>
          <p:cNvPr id="64" name="Picture 6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a:xfrm>
            <a:off x="11290300" y="3771900"/>
            <a:ext cx="2762250" cy="3771900"/>
          </a:xfrm>
          <a:prstGeom prst="rect">
            <a:avLst/>
          </a:prstGeom>
          <a:noFill/>
          <a:ln>
            <a:noFill/>
          </a:ln>
        </p:spPr>
      </p:pic>
      <p:sp>
        <p:nvSpPr>
          <p:cNvPr id="2" name="Text Box 1"/>
          <p:cNvSpPr txBox="1"/>
          <p:nvPr/>
        </p:nvSpPr>
        <p:spPr>
          <a:xfrm>
            <a:off x="838200" y="7879080"/>
            <a:ext cx="2517775" cy="574040"/>
          </a:xfrm>
          <a:prstGeom prst="rect">
            <a:avLst/>
          </a:prstGeom>
          <a:noFill/>
        </p:spPr>
        <p:txBody>
          <a:bodyPr wrap="square" rtlCol="0">
            <a:noAutofit/>
          </a:bodyPr>
          <a:p>
            <a:pPr algn="ctr"/>
            <a:r>
              <a:rPr lang="vi-VN" altLang="en-US" sz="4000">
                <a:solidFill>
                  <a:schemeClr val="bg1"/>
                </a:solidFill>
                <a:latin typeface="Arial" panose="020B0604020202020204" pitchFamily="34" charset="0"/>
                <a:cs typeface="Arial" panose="020B0604020202020204" pitchFamily="34" charset="0"/>
              </a:rPr>
              <a:t>Data</a:t>
            </a:r>
            <a:endParaRPr lang="vi-VN" altLang="en-US" sz="4000">
              <a:solidFill>
                <a:schemeClr val="bg1"/>
              </a:solidFill>
              <a:latin typeface="Arial" panose="020B0604020202020204" pitchFamily="34" charset="0"/>
              <a:cs typeface="Arial" panose="020B0604020202020204" pitchFamily="34" charset="0"/>
            </a:endParaRPr>
          </a:p>
        </p:txBody>
      </p:sp>
      <p:sp>
        <p:nvSpPr>
          <p:cNvPr id="3" name="Text Box 2"/>
          <p:cNvSpPr txBox="1"/>
          <p:nvPr/>
        </p:nvSpPr>
        <p:spPr>
          <a:xfrm>
            <a:off x="4648200" y="7879080"/>
            <a:ext cx="2294890" cy="574040"/>
          </a:xfrm>
          <a:prstGeom prst="rect">
            <a:avLst/>
          </a:prstGeom>
          <a:noFill/>
        </p:spPr>
        <p:txBody>
          <a:bodyPr wrap="square" rtlCol="0">
            <a:noAutofit/>
          </a:bodyPr>
          <a:p>
            <a:r>
              <a:rPr lang="vi-VN" altLang="en-US" sz="4000">
                <a:solidFill>
                  <a:schemeClr val="bg1"/>
                </a:solidFill>
                <a:latin typeface="Arial" panose="020B0604020202020204" pitchFamily="34" charset="0"/>
                <a:cs typeface="Arial" panose="020B0604020202020204" pitchFamily="34" charset="0"/>
                <a:sym typeface="+mn-ea"/>
              </a:rPr>
              <a:t>Visualize</a:t>
            </a:r>
            <a:endParaRPr lang="vi-VN" altLang="en-US" sz="4000">
              <a:solidFill>
                <a:schemeClr val="bg1"/>
              </a:solidFill>
              <a:latin typeface="Arial" panose="020B0604020202020204" pitchFamily="34" charset="0"/>
              <a:cs typeface="Arial" panose="020B0604020202020204" pitchFamily="34" charset="0"/>
              <a:sym typeface="+mn-ea"/>
            </a:endParaRPr>
          </a:p>
        </p:txBody>
      </p:sp>
      <p:sp>
        <p:nvSpPr>
          <p:cNvPr id="4" name="Text Box 3"/>
          <p:cNvSpPr txBox="1"/>
          <p:nvPr/>
        </p:nvSpPr>
        <p:spPr>
          <a:xfrm>
            <a:off x="7981950" y="7886700"/>
            <a:ext cx="2294890" cy="574040"/>
          </a:xfrm>
          <a:prstGeom prst="rect">
            <a:avLst/>
          </a:prstGeom>
          <a:noFill/>
        </p:spPr>
        <p:txBody>
          <a:bodyPr wrap="square" rtlCol="0">
            <a:noAutofit/>
          </a:bodyPr>
          <a:p>
            <a:pPr algn="ctr"/>
            <a:r>
              <a:rPr lang="vi-VN" altLang="en-US" sz="4000">
                <a:solidFill>
                  <a:schemeClr val="bg1"/>
                </a:solidFill>
                <a:latin typeface="Arial" panose="020B0604020202020204" pitchFamily="34" charset="0"/>
                <a:cs typeface="Arial" panose="020B0604020202020204" pitchFamily="34" charset="0"/>
                <a:sym typeface="+mn-ea"/>
              </a:rPr>
              <a:t>Model</a:t>
            </a:r>
            <a:endParaRPr lang="vi-VN" altLang="en-US" sz="4000">
              <a:solidFill>
                <a:schemeClr val="bg1"/>
              </a:solidFill>
              <a:latin typeface="Arial" panose="020B0604020202020204" pitchFamily="34" charset="0"/>
              <a:cs typeface="Arial" panose="020B0604020202020204" pitchFamily="34" charset="0"/>
              <a:sym typeface="+mn-ea"/>
            </a:endParaRPr>
          </a:p>
        </p:txBody>
      </p:sp>
      <p:sp>
        <p:nvSpPr>
          <p:cNvPr id="5" name="Text Box 4"/>
          <p:cNvSpPr txBox="1"/>
          <p:nvPr/>
        </p:nvSpPr>
        <p:spPr>
          <a:xfrm>
            <a:off x="10546715" y="7810500"/>
            <a:ext cx="4013835" cy="574040"/>
          </a:xfrm>
          <a:prstGeom prst="rect">
            <a:avLst/>
          </a:prstGeom>
          <a:noFill/>
        </p:spPr>
        <p:txBody>
          <a:bodyPr wrap="square" rtlCol="0">
            <a:noAutofit/>
          </a:bodyPr>
          <a:p>
            <a:pPr algn="ctr"/>
            <a:r>
              <a:rPr lang="vi-VN" altLang="en-US" sz="4000">
                <a:solidFill>
                  <a:schemeClr val="bg1"/>
                </a:solidFill>
                <a:latin typeface="Arial" panose="020B0604020202020204" pitchFamily="34" charset="0"/>
                <a:cs typeface="Arial" panose="020B0604020202020204" pitchFamily="34" charset="0"/>
                <a:sym typeface="+mn-ea"/>
              </a:rPr>
              <a:t>Unsupervised</a:t>
            </a:r>
            <a:endParaRPr lang="vi-VN" altLang="en-US" sz="4000">
              <a:solidFill>
                <a:schemeClr val="bg1"/>
              </a:solidFill>
              <a:latin typeface="Arial" panose="020B0604020202020204" pitchFamily="34" charset="0"/>
              <a:cs typeface="Arial" panose="020B0604020202020204" pitchFamily="34" charset="0"/>
              <a:sym typeface="+mn-ea"/>
            </a:endParaRPr>
          </a:p>
        </p:txBody>
      </p:sp>
      <p:sp>
        <p:nvSpPr>
          <p:cNvPr id="6" name="Text Box 5"/>
          <p:cNvSpPr txBox="1"/>
          <p:nvPr/>
        </p:nvSpPr>
        <p:spPr>
          <a:xfrm>
            <a:off x="15087600" y="7734300"/>
            <a:ext cx="2323465" cy="574040"/>
          </a:xfrm>
          <a:prstGeom prst="rect">
            <a:avLst/>
          </a:prstGeom>
          <a:noFill/>
        </p:spPr>
        <p:txBody>
          <a:bodyPr wrap="square" rtlCol="0">
            <a:noAutofit/>
          </a:bodyPr>
          <a:p>
            <a:pPr algn="ctr"/>
            <a:r>
              <a:rPr lang="vi-VN" altLang="en-US" sz="4000">
                <a:solidFill>
                  <a:schemeClr val="bg1"/>
                </a:solidFill>
                <a:latin typeface="Arial" panose="020B0604020202020204" pitchFamily="34" charset="0"/>
                <a:cs typeface="Arial" panose="020B0604020202020204" pitchFamily="34" charset="0"/>
                <a:sym typeface="+mn-ea"/>
              </a:rPr>
              <a:t>Evaluate</a:t>
            </a:r>
            <a:endParaRPr lang="vi-VN" altLang="en-US" sz="4000">
              <a:solidFill>
                <a:schemeClr val="bg1"/>
              </a:solidFill>
              <a:latin typeface="Arial" panose="020B0604020202020204" pitchFamily="34" charset="0"/>
              <a:cs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blinds(horizontal)">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blinds(horizontal)">
                                      <p:cBhvr>
                                        <p:cTn id="17" dur="500"/>
                                        <p:tgtEl>
                                          <p:spTgt spid="2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box(in)">
                                      <p:cBhvr>
                                        <p:cTn id="22" dur="20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blinds(horizontal)">
                                      <p:cBhvr>
                                        <p:cTn id="27" dur="500"/>
                                        <p:tgtEl>
                                          <p:spTgt spid="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box(in)">
                                      <p:cBhvr>
                                        <p:cTn id="32" dur="2000"/>
                                        <p:tgtEl>
                                          <p:spTgt spid="6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animEffect transition="in" filter="blinds(horizontal)">
                                      <p:cBhvr>
                                        <p:cTn id="37" dur="500"/>
                                        <p:tgtEl>
                                          <p:spTgt spid="3">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box(in)">
                                      <p:cBhvr>
                                        <p:cTn id="42" dur="2000"/>
                                        <p:tgtEl>
                                          <p:spTgt spid="66"/>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animEffect transition="in" filter="blinds(horizontal)">
                                      <p:cBhvr>
                                        <p:cTn id="47" dur="500"/>
                                        <p:tgtEl>
                                          <p:spTgt spid="4">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box(in)">
                                      <p:cBhvr>
                                        <p:cTn id="52" dur="2000"/>
                                        <p:tgtEl>
                                          <p:spTgt spid="64"/>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5">
                                            <p:txEl>
                                              <p:pRg st="0" end="0"/>
                                            </p:txEl>
                                          </p:spTgt>
                                        </p:tgtEl>
                                        <p:attrNameLst>
                                          <p:attrName>style.visibility</p:attrName>
                                        </p:attrNameLst>
                                      </p:cBhvr>
                                      <p:to>
                                        <p:strVal val="visible"/>
                                      </p:to>
                                    </p:set>
                                    <p:animEffect transition="in" filter="blinds(horizontal)">
                                      <p:cBhvr>
                                        <p:cTn id="57" dur="500"/>
                                        <p:tgtEl>
                                          <p:spTgt spid="5">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16" fill="hold" nodeType="clickEffect">
                                  <p:stCondLst>
                                    <p:cond delay="0"/>
                                  </p:stCondLst>
                                  <p:childTnLst>
                                    <p:set>
                                      <p:cBhvr>
                                        <p:cTn id="61" dur="1" fill="hold">
                                          <p:stCondLst>
                                            <p:cond delay="0"/>
                                          </p:stCondLst>
                                        </p:cTn>
                                        <p:tgtEl>
                                          <p:spTgt spid="65"/>
                                        </p:tgtEl>
                                        <p:attrNameLst>
                                          <p:attrName>style.visibility</p:attrName>
                                        </p:attrNameLst>
                                      </p:cBhvr>
                                      <p:to>
                                        <p:strVal val="visible"/>
                                      </p:to>
                                    </p:set>
                                    <p:animEffect transition="in" filter="box(in)">
                                      <p:cBhvr>
                                        <p:cTn id="62" dur="2000"/>
                                        <p:tgtEl>
                                          <p:spTgt spid="65"/>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6">
                                            <p:txEl>
                                              <p:pRg st="0" end="0"/>
                                            </p:txEl>
                                          </p:spTgt>
                                        </p:tgtEl>
                                        <p:attrNameLst>
                                          <p:attrName>style.visibility</p:attrName>
                                        </p:attrNameLst>
                                      </p:cBhvr>
                                      <p:to>
                                        <p:strVal val="visible"/>
                                      </p:to>
                                    </p:set>
                                    <p:animEffect transition="in" filter="blinds(horizontal)">
                                      <p:cBhvr>
                                        <p:cTn id="6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00F0D"/>
        </a:solidFill>
        <a:effectLst/>
      </p:bgPr>
    </p:bg>
    <p:spTree>
      <p:nvGrpSpPr>
        <p:cNvPr id="1" name=""/>
        <p:cNvGrpSpPr/>
        <p:nvPr/>
      </p:nvGrpSpPr>
      <p:grpSpPr>
        <a:xfrm>
          <a:off x="0" y="0"/>
          <a:ext cx="0" cy="0"/>
          <a:chOff x="0" y="0"/>
          <a:chExt cx="0" cy="0"/>
        </a:xfrm>
      </p:grpSpPr>
      <p:sp>
        <p:nvSpPr>
          <p:cNvPr id="12" name="TextBox 12"/>
          <p:cNvSpPr txBox="1"/>
          <p:nvPr/>
        </p:nvSpPr>
        <p:spPr>
          <a:xfrm>
            <a:off x="228600" y="800100"/>
            <a:ext cx="10640695" cy="995045"/>
          </a:xfrm>
          <a:prstGeom prst="rect">
            <a:avLst/>
          </a:prstGeom>
        </p:spPr>
        <p:txBody>
          <a:bodyPr wrap="square" lIns="0" tIns="0" rIns="0" bIns="0" rtlCol="0" anchor="t">
            <a:spAutoFit/>
          </a:bodyPr>
          <a:lstStyle/>
          <a:p>
            <a:pPr marL="0" lvl="0" indent="0" algn="l">
              <a:lnSpc>
                <a:spcPts val="7760"/>
              </a:lnSpc>
            </a:pPr>
            <a:r>
              <a:rPr lang="vi-VN" altLang="en-US" sz="9585">
                <a:solidFill>
                  <a:srgbClr val="FFFFFF"/>
                </a:solidFill>
                <a:latin typeface="Times New Roman" panose="02020603050405020304" charset="0"/>
                <a:cs typeface="Times New Roman" panose="02020603050405020304" charset="0"/>
                <a:sym typeface="+mn-ea"/>
              </a:rPr>
              <a:t>Phần 3: TỔNG KẾT</a:t>
            </a:r>
            <a:endParaRPr lang="vi-VN" altLang="en-US" sz="9585">
              <a:solidFill>
                <a:srgbClr val="FFFFFF"/>
              </a:solidFill>
              <a:latin typeface="Times New Roman" panose="02020603050405020304" charset="0"/>
              <a:cs typeface="Times New Roman" panose="02020603050405020304" charset="0"/>
              <a:sym typeface="+mn-ea"/>
            </a:endParaRPr>
          </a:p>
        </p:txBody>
      </p:sp>
      <p:sp>
        <p:nvSpPr>
          <p:cNvPr id="16" name="Freeform 16"/>
          <p:cNvSpPr/>
          <p:nvPr/>
        </p:nvSpPr>
        <p:spPr>
          <a:xfrm>
            <a:off x="16154627" y="8877599"/>
            <a:ext cx="1098251" cy="1098251"/>
          </a:xfrm>
          <a:custGeom>
            <a:avLst/>
            <a:gdLst/>
            <a:ahLst/>
            <a:cxnLst/>
            <a:rect l="l" t="t" r="r" b="b"/>
            <a:pathLst>
              <a:path w="1098251" h="1098251">
                <a:moveTo>
                  <a:pt x="0" y="0"/>
                </a:moveTo>
                <a:lnTo>
                  <a:pt x="1098251" y="0"/>
                </a:lnTo>
                <a:lnTo>
                  <a:pt x="1098251" y="1098251"/>
                </a:lnTo>
                <a:lnTo>
                  <a:pt x="0" y="109825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1" name="TextBox 21"/>
          <p:cNvSpPr txBox="1"/>
          <p:nvPr/>
        </p:nvSpPr>
        <p:spPr>
          <a:xfrm>
            <a:off x="76200" y="1926590"/>
            <a:ext cx="16596360" cy="6433820"/>
          </a:xfrm>
          <a:prstGeom prst="rect">
            <a:avLst/>
          </a:prstGeom>
        </p:spPr>
        <p:txBody>
          <a:bodyPr wrap="square" lIns="0" tIns="0" rIns="0" bIns="0" rtlCol="0" anchor="t">
            <a:noAutofit/>
          </a:bodyPr>
          <a:lstStyle/>
          <a:p>
            <a:pPr>
              <a:lnSpc>
                <a:spcPct val="100000"/>
              </a:lnSpc>
            </a:pPr>
            <a:r>
              <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rPr>
              <a:t>3.1 Kết Quả Nghiên Cứu</a:t>
            </a:r>
            <a:endPar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endParaRPr>
          </a:p>
          <a:p>
            <a:pPr marL="1028700" lvl="1" indent="-571500">
              <a:lnSpc>
                <a:spcPct val="100000"/>
              </a:lnSpc>
              <a:buFont typeface="Wingdings" panose="05000000000000000000" charset="0"/>
              <a:buChar char="v"/>
            </a:pPr>
            <a:r>
              <a:rPr lang="vi-VN" altLang="en-US" sz="3600">
                <a:solidFill>
                  <a:schemeClr val="bg1"/>
                </a:solidFill>
                <a:latin typeface="Arial" panose="020B0604020202020204" pitchFamily="34" charset="0"/>
                <a:cs typeface="Arial" panose="020B0604020202020204" pitchFamily="34" charset="0"/>
                <a:sym typeface="+mn-ea"/>
              </a:rPr>
              <a:t>Orange đã được sử dụng để phát triển các công cụ trực quan hóa dữ liệu cho nhiều ứng dụng khác nhau: Trực quan hóa dữ liệu thời gian thực, trực quan hóa dữ liệu không gian, trực quan hóa dữ liệu đa chiều, trực quan hóa dữ liệu phi định lượng.</a:t>
            </a:r>
            <a:endParaRPr lang="vi-VN" altLang="en-US" sz="3600">
              <a:solidFill>
                <a:schemeClr val="bg1"/>
              </a:solidFill>
              <a:latin typeface="Arial" panose="020B0604020202020204" pitchFamily="34" charset="0"/>
              <a:cs typeface="Arial" panose="020B0604020202020204" pitchFamily="34" charset="0"/>
              <a:sym typeface="+mn-ea"/>
            </a:endParaRPr>
          </a:p>
          <a:p>
            <a:pPr marL="1028700" lvl="1" indent="-571500">
              <a:lnSpc>
                <a:spcPct val="100000"/>
              </a:lnSpc>
              <a:buFont typeface="Wingdings" panose="05000000000000000000" charset="0"/>
              <a:buChar char="v"/>
            </a:pPr>
            <a:r>
              <a:rPr lang="vi-VN" altLang="en-US" sz="3600">
                <a:solidFill>
                  <a:schemeClr val="bg1"/>
                </a:solidFill>
                <a:latin typeface="Arial" panose="020B0604020202020204" pitchFamily="34" charset="0"/>
                <a:cs typeface="Arial" panose="020B0604020202020204" pitchFamily="34" charset="0"/>
                <a:sym typeface="+mn-ea"/>
              </a:rPr>
              <a:t>Orange đã được sử dụng để cải thiện hiệu quả của việc trực quan hóa dữ liệu bằng cách sử dụng các kỹ thuật như: phân tích dữ liệu, học máy.</a:t>
            </a:r>
            <a:endParaRPr lang="vi-VN" altLang="en-US" sz="3600">
              <a:solidFill>
                <a:schemeClr val="bg1"/>
              </a:solidFill>
              <a:latin typeface="Arial" panose="020B0604020202020204" pitchFamily="34" charset="0"/>
              <a:cs typeface="Arial" panose="020B0604020202020204" pitchFamily="34" charset="0"/>
              <a:sym typeface="+mn-ea"/>
            </a:endParaRPr>
          </a:p>
          <a:p>
            <a:pPr marL="1028700" lvl="1" indent="-571500">
              <a:lnSpc>
                <a:spcPct val="100000"/>
              </a:lnSpc>
              <a:buFont typeface="Wingdings" panose="05000000000000000000" charset="0"/>
              <a:buChar char="v"/>
            </a:pPr>
            <a:r>
              <a:rPr lang="vi-VN" altLang="en-US" sz="3600">
                <a:solidFill>
                  <a:schemeClr val="bg1"/>
                </a:solidFill>
                <a:latin typeface="Arial" panose="020B0604020202020204" pitchFamily="34" charset="0"/>
                <a:cs typeface="Arial" panose="020B0604020202020204" pitchFamily="34" charset="0"/>
                <a:sym typeface="+mn-ea"/>
              </a:rPr>
              <a:t>Orange đã được sử dụng để tăng cường khả năng tương tác của việc trực quan hóa dữ liệu bằng cách sử dụng các công nghệ như: Web, cảm ứng.</a:t>
            </a:r>
            <a:endParaRPr lang="vi-VN" altLang="en-US" sz="3600">
              <a:solidFill>
                <a:schemeClr val="bg1"/>
              </a:solidFill>
              <a:latin typeface="Arial" panose="020B0604020202020204" pitchFamily="34" charset="0"/>
              <a:cs typeface="Arial" panose="020B0604020202020204" pitchFamily="34" charset="0"/>
              <a:sym typeface="+mn-ea"/>
            </a:endParaRPr>
          </a:p>
        </p:txBody>
      </p:sp>
      <p:sp>
        <p:nvSpPr>
          <p:cNvPr id="22" name="Freeform 4"/>
          <p:cNvSpPr/>
          <p:nvPr/>
        </p:nvSpPr>
        <p:spPr>
          <a:xfrm rot="-849110">
            <a:off x="14827159" y="-2114636"/>
            <a:ext cx="4600506" cy="4525225"/>
          </a:xfrm>
          <a:custGeom>
            <a:avLst/>
            <a:gdLst/>
            <a:ahLst/>
            <a:cxnLst/>
            <a:rect l="l" t="t" r="r" b="b"/>
            <a:pathLst>
              <a:path w="4600506" h="4525225">
                <a:moveTo>
                  <a:pt x="0" y="0"/>
                </a:moveTo>
                <a:lnTo>
                  <a:pt x="4600505" y="0"/>
                </a:lnTo>
                <a:lnTo>
                  <a:pt x="4600505" y="4525225"/>
                </a:lnTo>
                <a:lnTo>
                  <a:pt x="0" y="4525225"/>
                </a:lnTo>
                <a:lnTo>
                  <a:pt x="0" y="0"/>
                </a:lnTo>
                <a:close/>
              </a:path>
            </a:pathLst>
          </a:custGeom>
          <a:blipFill>
            <a:blip r:embed="rId3">
              <a:alphaModFix amt="53000"/>
              <a:extLst>
                <a:ext uri="{96DAC541-7B7A-43D3-8B79-37D633B846F1}">
                  <asvg:svgBlip xmlns:asvg="http://schemas.microsoft.com/office/drawing/2016/SVG/main" r:embed="rId4"/>
                </a:ext>
              </a:extLst>
            </a:blip>
            <a:stretch>
              <a:fillRect/>
            </a:stretch>
          </a:blipFill>
        </p:spPr>
      </p:sp>
      <p:sp>
        <p:nvSpPr>
          <p:cNvPr id="25" name="Freeform 25"/>
          <p:cNvSpPr/>
          <p:nvPr/>
        </p:nvSpPr>
        <p:spPr>
          <a:xfrm rot="5400000">
            <a:off x="11651133" y="-945044"/>
            <a:ext cx="566401" cy="2532689"/>
          </a:xfrm>
          <a:custGeom>
            <a:avLst/>
            <a:gdLst/>
            <a:ahLst/>
            <a:cxnLst/>
            <a:rect l="l" t="t" r="r" b="b"/>
            <a:pathLst>
              <a:path w="566401" h="2532689">
                <a:moveTo>
                  <a:pt x="0" y="0"/>
                </a:moveTo>
                <a:lnTo>
                  <a:pt x="566401" y="0"/>
                </a:lnTo>
                <a:lnTo>
                  <a:pt x="566401" y="2532689"/>
                </a:lnTo>
                <a:lnTo>
                  <a:pt x="0" y="25326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Freeform 7"/>
          <p:cNvSpPr/>
          <p:nvPr/>
        </p:nvSpPr>
        <p:spPr>
          <a:xfrm rot="-592447">
            <a:off x="236855" y="8879205"/>
            <a:ext cx="1900555" cy="1152525"/>
          </a:xfrm>
          <a:custGeom>
            <a:avLst/>
            <a:gdLst/>
            <a:ahLst/>
            <a:cxnLst/>
            <a:rect l="l" t="t" r="r" b="b"/>
            <a:pathLst>
              <a:path w="1454177" h="1152766">
                <a:moveTo>
                  <a:pt x="0" y="0"/>
                </a:moveTo>
                <a:lnTo>
                  <a:pt x="1454177" y="0"/>
                </a:lnTo>
                <a:lnTo>
                  <a:pt x="1454177" y="1152767"/>
                </a:lnTo>
                <a:lnTo>
                  <a:pt x="0" y="11527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2" name="Freeform 5"/>
          <p:cNvSpPr/>
          <p:nvPr/>
        </p:nvSpPr>
        <p:spPr>
          <a:xfrm rot="-4720752" flipH="1">
            <a:off x="7832371" y="2397564"/>
            <a:ext cx="3088638" cy="13067313"/>
          </a:xfrm>
          <a:custGeom>
            <a:avLst/>
            <a:gdLst/>
            <a:ahLst/>
            <a:cxnLst/>
            <a:rect l="l" t="t" r="r" b="b"/>
            <a:pathLst>
              <a:path w="3088638" h="13067313">
                <a:moveTo>
                  <a:pt x="3088638" y="0"/>
                </a:moveTo>
                <a:lnTo>
                  <a:pt x="0" y="0"/>
                </a:lnTo>
                <a:lnTo>
                  <a:pt x="0" y="13067313"/>
                </a:lnTo>
                <a:lnTo>
                  <a:pt x="3088638" y="13067313"/>
                </a:lnTo>
                <a:lnTo>
                  <a:pt x="3088638"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blinds(horizontal)">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blinds(horizontal)">
                                      <p:cBhvr>
                                        <p:cTn id="17" dur="500"/>
                                        <p:tgtEl>
                                          <p:spTgt spid="2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
                                            <p:txEl>
                                              <p:pRg st="2" end="2"/>
                                            </p:txEl>
                                          </p:spTgt>
                                        </p:tgtEl>
                                        <p:attrNameLst>
                                          <p:attrName>style.visibility</p:attrName>
                                        </p:attrNameLst>
                                      </p:cBhvr>
                                      <p:to>
                                        <p:strVal val="visible"/>
                                      </p:to>
                                    </p:set>
                                    <p:animEffect transition="in" filter="blinds(horizontal)">
                                      <p:cBhvr>
                                        <p:cTn id="22" dur="500"/>
                                        <p:tgtEl>
                                          <p:spTgt spid="2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1">
                                            <p:txEl>
                                              <p:pRg st="3" end="3"/>
                                            </p:txEl>
                                          </p:spTgt>
                                        </p:tgtEl>
                                        <p:attrNameLst>
                                          <p:attrName>style.visibility</p:attrName>
                                        </p:attrNameLst>
                                      </p:cBhvr>
                                      <p:to>
                                        <p:strVal val="visible"/>
                                      </p:to>
                                    </p:set>
                                    <p:animEffect transition="in" filter="blinds(horizontal)">
                                      <p:cBhvr>
                                        <p:cTn id="27" dur="500"/>
                                        <p:tgtEl>
                                          <p:spTgt spid="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00F0D"/>
        </a:solidFill>
        <a:effectLst/>
      </p:bgPr>
    </p:bg>
    <p:spTree>
      <p:nvGrpSpPr>
        <p:cNvPr id="1" name=""/>
        <p:cNvGrpSpPr/>
        <p:nvPr/>
      </p:nvGrpSpPr>
      <p:grpSpPr>
        <a:xfrm>
          <a:off x="0" y="0"/>
          <a:ext cx="0" cy="0"/>
          <a:chOff x="0" y="0"/>
          <a:chExt cx="0" cy="0"/>
        </a:xfrm>
      </p:grpSpPr>
      <p:sp>
        <p:nvSpPr>
          <p:cNvPr id="12" name="TextBox 12"/>
          <p:cNvSpPr txBox="1"/>
          <p:nvPr/>
        </p:nvSpPr>
        <p:spPr>
          <a:xfrm>
            <a:off x="228600" y="800100"/>
            <a:ext cx="10640695" cy="995045"/>
          </a:xfrm>
          <a:prstGeom prst="rect">
            <a:avLst/>
          </a:prstGeom>
        </p:spPr>
        <p:txBody>
          <a:bodyPr wrap="square" lIns="0" tIns="0" rIns="0" bIns="0" rtlCol="0" anchor="t">
            <a:spAutoFit/>
          </a:bodyPr>
          <a:lstStyle/>
          <a:p>
            <a:pPr marL="0" lvl="0" indent="0" algn="l">
              <a:lnSpc>
                <a:spcPts val="7760"/>
              </a:lnSpc>
            </a:pPr>
            <a:r>
              <a:rPr lang="vi-VN" altLang="en-US" sz="9585">
                <a:solidFill>
                  <a:srgbClr val="FFFFFF"/>
                </a:solidFill>
                <a:latin typeface="Times New Roman" panose="02020603050405020304" charset="0"/>
                <a:cs typeface="Times New Roman" panose="02020603050405020304" charset="0"/>
                <a:sym typeface="+mn-ea"/>
              </a:rPr>
              <a:t>Phần 3: TỔNG KẾT</a:t>
            </a:r>
            <a:endParaRPr lang="vi-VN" altLang="en-US" sz="9585">
              <a:solidFill>
                <a:srgbClr val="FFFFFF"/>
              </a:solidFill>
              <a:latin typeface="Times New Roman" panose="02020603050405020304" charset="0"/>
              <a:cs typeface="Times New Roman" panose="02020603050405020304" charset="0"/>
              <a:sym typeface="+mn-ea"/>
            </a:endParaRPr>
          </a:p>
        </p:txBody>
      </p:sp>
      <p:sp>
        <p:nvSpPr>
          <p:cNvPr id="16" name="Freeform 16"/>
          <p:cNvSpPr/>
          <p:nvPr/>
        </p:nvSpPr>
        <p:spPr>
          <a:xfrm>
            <a:off x="16154627" y="8877599"/>
            <a:ext cx="1098251" cy="1098251"/>
          </a:xfrm>
          <a:custGeom>
            <a:avLst/>
            <a:gdLst/>
            <a:ahLst/>
            <a:cxnLst/>
            <a:rect l="l" t="t" r="r" b="b"/>
            <a:pathLst>
              <a:path w="1098251" h="1098251">
                <a:moveTo>
                  <a:pt x="0" y="0"/>
                </a:moveTo>
                <a:lnTo>
                  <a:pt x="1098251" y="0"/>
                </a:lnTo>
                <a:lnTo>
                  <a:pt x="1098251" y="1098251"/>
                </a:lnTo>
                <a:lnTo>
                  <a:pt x="0" y="109825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1" name="TextBox 21"/>
          <p:cNvSpPr txBox="1"/>
          <p:nvPr/>
        </p:nvSpPr>
        <p:spPr>
          <a:xfrm>
            <a:off x="76200" y="1926590"/>
            <a:ext cx="16596360" cy="6433820"/>
          </a:xfrm>
          <a:prstGeom prst="rect">
            <a:avLst/>
          </a:prstGeom>
        </p:spPr>
        <p:txBody>
          <a:bodyPr wrap="square" lIns="0" tIns="0" rIns="0" bIns="0" rtlCol="0" anchor="t">
            <a:noAutofit/>
          </a:bodyPr>
          <a:lstStyle/>
          <a:p>
            <a:pPr>
              <a:lnSpc>
                <a:spcPct val="100000"/>
              </a:lnSpc>
            </a:pPr>
            <a:r>
              <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rPr>
              <a:t>3.2 Hướng Phát </a:t>
            </a:r>
            <a:r>
              <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rPr>
              <a:t>Triển</a:t>
            </a:r>
            <a:endPar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endParaRPr>
          </a:p>
          <a:p>
            <a:pPr lvl="1" indent="457200">
              <a:lnSpc>
                <a:spcPct val="100000"/>
              </a:lnSpc>
              <a:buFont typeface="Wingdings" panose="05000000000000000000" charset="0"/>
              <a:buNone/>
            </a:pPr>
            <a:r>
              <a:rPr lang="vi-VN" altLang="en-US" sz="4000">
                <a:solidFill>
                  <a:schemeClr val="bg1"/>
                </a:solidFill>
                <a:latin typeface="Arial" panose="020B0604020202020204" pitchFamily="34" charset="0"/>
                <a:cs typeface="Arial" panose="020B0604020202020204" pitchFamily="34" charset="0"/>
                <a:sym typeface="+mn-ea"/>
              </a:rPr>
              <a:t>Trực quan hóa dữ liệu bằng Orange là một lĩnh vực nghiên cứu đang phát triển nhanh chóng. Dưới đây là một số hướng phát triển tiềm năng của lĩnh vực này:</a:t>
            </a:r>
            <a:endParaRPr lang="vi-VN" altLang="en-US" sz="4000">
              <a:solidFill>
                <a:schemeClr val="bg1"/>
              </a:solidFill>
              <a:latin typeface="Arial" panose="020B0604020202020204" pitchFamily="34" charset="0"/>
              <a:cs typeface="Arial" panose="020B0604020202020204" pitchFamily="34" charset="0"/>
              <a:sym typeface="+mn-ea"/>
            </a:endParaRPr>
          </a:p>
          <a:p>
            <a:pPr marL="1485900" lvl="2" indent="-571500">
              <a:lnSpc>
                <a:spcPct val="100000"/>
              </a:lnSpc>
              <a:buFont typeface="Wingdings" panose="05000000000000000000" charset="0"/>
              <a:buChar char="ü"/>
            </a:pPr>
            <a:r>
              <a:rPr lang="vi-VN" altLang="en-US" sz="4000">
                <a:solidFill>
                  <a:schemeClr val="bg1"/>
                </a:solidFill>
                <a:latin typeface="Arial" panose="020B0604020202020204" pitchFamily="34" charset="0"/>
                <a:cs typeface="Arial" panose="020B0604020202020204" pitchFamily="34" charset="0"/>
                <a:sym typeface="+mn-ea"/>
              </a:rPr>
              <a:t>Phát triển các công cụ và kĩ thuật trực quan hóa dữ liệu mới.</a:t>
            </a:r>
            <a:endParaRPr lang="vi-VN" altLang="en-US" sz="4000">
              <a:solidFill>
                <a:schemeClr val="bg1"/>
              </a:solidFill>
              <a:latin typeface="Arial" panose="020B0604020202020204" pitchFamily="34" charset="0"/>
              <a:cs typeface="Arial" panose="020B0604020202020204" pitchFamily="34" charset="0"/>
              <a:sym typeface="+mn-ea"/>
            </a:endParaRPr>
          </a:p>
          <a:p>
            <a:pPr marL="1485900" lvl="2" indent="-571500">
              <a:lnSpc>
                <a:spcPct val="100000"/>
              </a:lnSpc>
              <a:buFont typeface="Wingdings" panose="05000000000000000000" charset="0"/>
              <a:buChar char="ü"/>
            </a:pPr>
            <a:r>
              <a:rPr lang="vi-VN" altLang="en-US" sz="4000">
                <a:solidFill>
                  <a:schemeClr val="bg1"/>
                </a:solidFill>
                <a:latin typeface="Arial" panose="020B0604020202020204" pitchFamily="34" charset="0"/>
                <a:cs typeface="Arial" panose="020B0604020202020204" pitchFamily="34" charset="0"/>
                <a:sym typeface="+mn-ea"/>
              </a:rPr>
              <a:t>Cải thiện hiệu quả của công việc trực quan hóa.</a:t>
            </a:r>
            <a:endParaRPr lang="vi-VN" altLang="en-US" sz="4000">
              <a:solidFill>
                <a:schemeClr val="bg1"/>
              </a:solidFill>
              <a:latin typeface="Arial" panose="020B0604020202020204" pitchFamily="34" charset="0"/>
              <a:cs typeface="Arial" panose="020B0604020202020204" pitchFamily="34" charset="0"/>
              <a:sym typeface="+mn-ea"/>
            </a:endParaRPr>
          </a:p>
          <a:p>
            <a:pPr marL="1485900" lvl="2" indent="-571500">
              <a:lnSpc>
                <a:spcPct val="100000"/>
              </a:lnSpc>
              <a:buFont typeface="Wingdings" panose="05000000000000000000" charset="0"/>
              <a:buChar char="ü"/>
            </a:pPr>
            <a:r>
              <a:rPr lang="vi-VN" altLang="en-US" sz="4000">
                <a:solidFill>
                  <a:schemeClr val="bg1"/>
                </a:solidFill>
                <a:latin typeface="Arial" panose="020B0604020202020204" pitchFamily="34" charset="0"/>
                <a:cs typeface="Arial" panose="020B0604020202020204" pitchFamily="34" charset="0"/>
                <a:sym typeface="+mn-ea"/>
              </a:rPr>
              <a:t>Tăng cường khả năng tương tác của việc trực quan hóa dữ liệu.</a:t>
            </a:r>
            <a:endParaRPr lang="vi-VN" altLang="en-US" sz="4000">
              <a:solidFill>
                <a:schemeClr val="bg1"/>
              </a:solidFill>
              <a:latin typeface="Arial" panose="020B0604020202020204" pitchFamily="34" charset="0"/>
              <a:cs typeface="Arial" panose="020B0604020202020204" pitchFamily="34" charset="0"/>
              <a:sym typeface="+mn-ea"/>
            </a:endParaRPr>
          </a:p>
        </p:txBody>
      </p:sp>
      <p:sp>
        <p:nvSpPr>
          <p:cNvPr id="22" name="Freeform 4"/>
          <p:cNvSpPr/>
          <p:nvPr/>
        </p:nvSpPr>
        <p:spPr>
          <a:xfrm rot="-849110">
            <a:off x="14827159" y="-2114636"/>
            <a:ext cx="4600506" cy="4525225"/>
          </a:xfrm>
          <a:custGeom>
            <a:avLst/>
            <a:gdLst/>
            <a:ahLst/>
            <a:cxnLst/>
            <a:rect l="l" t="t" r="r" b="b"/>
            <a:pathLst>
              <a:path w="4600506" h="4525225">
                <a:moveTo>
                  <a:pt x="0" y="0"/>
                </a:moveTo>
                <a:lnTo>
                  <a:pt x="4600505" y="0"/>
                </a:lnTo>
                <a:lnTo>
                  <a:pt x="4600505" y="4525225"/>
                </a:lnTo>
                <a:lnTo>
                  <a:pt x="0" y="4525225"/>
                </a:lnTo>
                <a:lnTo>
                  <a:pt x="0" y="0"/>
                </a:lnTo>
                <a:close/>
              </a:path>
            </a:pathLst>
          </a:custGeom>
          <a:blipFill>
            <a:blip r:embed="rId3">
              <a:alphaModFix amt="53000"/>
              <a:extLst>
                <a:ext uri="{96DAC541-7B7A-43D3-8B79-37D633B846F1}">
                  <asvg:svgBlip xmlns:asvg="http://schemas.microsoft.com/office/drawing/2016/SVG/main" r:embed="rId4"/>
                </a:ext>
              </a:extLst>
            </a:blip>
            <a:stretch>
              <a:fillRect/>
            </a:stretch>
          </a:blipFill>
        </p:spPr>
      </p:sp>
      <p:sp>
        <p:nvSpPr>
          <p:cNvPr id="25" name="Freeform 25"/>
          <p:cNvSpPr/>
          <p:nvPr/>
        </p:nvSpPr>
        <p:spPr>
          <a:xfrm rot="5400000">
            <a:off x="11651133" y="-945044"/>
            <a:ext cx="566401" cy="2532689"/>
          </a:xfrm>
          <a:custGeom>
            <a:avLst/>
            <a:gdLst/>
            <a:ahLst/>
            <a:cxnLst/>
            <a:rect l="l" t="t" r="r" b="b"/>
            <a:pathLst>
              <a:path w="566401" h="2532689">
                <a:moveTo>
                  <a:pt x="0" y="0"/>
                </a:moveTo>
                <a:lnTo>
                  <a:pt x="566401" y="0"/>
                </a:lnTo>
                <a:lnTo>
                  <a:pt x="566401" y="2532689"/>
                </a:lnTo>
                <a:lnTo>
                  <a:pt x="0" y="25326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Freeform 7"/>
          <p:cNvSpPr/>
          <p:nvPr/>
        </p:nvSpPr>
        <p:spPr>
          <a:xfrm rot="-592447">
            <a:off x="236855" y="8879205"/>
            <a:ext cx="1900555" cy="1152525"/>
          </a:xfrm>
          <a:custGeom>
            <a:avLst/>
            <a:gdLst/>
            <a:ahLst/>
            <a:cxnLst/>
            <a:rect l="l" t="t" r="r" b="b"/>
            <a:pathLst>
              <a:path w="1454177" h="1152766">
                <a:moveTo>
                  <a:pt x="0" y="0"/>
                </a:moveTo>
                <a:lnTo>
                  <a:pt x="1454177" y="0"/>
                </a:lnTo>
                <a:lnTo>
                  <a:pt x="1454177" y="1152767"/>
                </a:lnTo>
                <a:lnTo>
                  <a:pt x="0" y="11527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2" name="Freeform 5"/>
          <p:cNvSpPr/>
          <p:nvPr/>
        </p:nvSpPr>
        <p:spPr>
          <a:xfrm rot="-4720752" flipH="1">
            <a:off x="7832371" y="2397564"/>
            <a:ext cx="3088638" cy="13067313"/>
          </a:xfrm>
          <a:custGeom>
            <a:avLst/>
            <a:gdLst/>
            <a:ahLst/>
            <a:cxnLst/>
            <a:rect l="l" t="t" r="r" b="b"/>
            <a:pathLst>
              <a:path w="3088638" h="13067313">
                <a:moveTo>
                  <a:pt x="3088638" y="0"/>
                </a:moveTo>
                <a:lnTo>
                  <a:pt x="0" y="0"/>
                </a:lnTo>
                <a:lnTo>
                  <a:pt x="0" y="13067313"/>
                </a:lnTo>
                <a:lnTo>
                  <a:pt x="3088638" y="13067313"/>
                </a:lnTo>
                <a:lnTo>
                  <a:pt x="3088638"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blinds(horizontal)">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blinds(horizontal)">
                                      <p:cBhvr>
                                        <p:cTn id="17" dur="500"/>
                                        <p:tgtEl>
                                          <p:spTgt spid="2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
                                            <p:txEl>
                                              <p:pRg st="2" end="2"/>
                                            </p:txEl>
                                          </p:spTgt>
                                        </p:tgtEl>
                                        <p:attrNameLst>
                                          <p:attrName>style.visibility</p:attrName>
                                        </p:attrNameLst>
                                      </p:cBhvr>
                                      <p:to>
                                        <p:strVal val="visible"/>
                                      </p:to>
                                    </p:set>
                                    <p:animEffect transition="in" filter="blinds(horizontal)">
                                      <p:cBhvr>
                                        <p:cTn id="22" dur="500"/>
                                        <p:tgtEl>
                                          <p:spTgt spid="2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1">
                                            <p:txEl>
                                              <p:pRg st="3" end="3"/>
                                            </p:txEl>
                                          </p:spTgt>
                                        </p:tgtEl>
                                        <p:attrNameLst>
                                          <p:attrName>style.visibility</p:attrName>
                                        </p:attrNameLst>
                                      </p:cBhvr>
                                      <p:to>
                                        <p:strVal val="visible"/>
                                      </p:to>
                                    </p:set>
                                    <p:animEffect transition="in" filter="blinds(horizontal)">
                                      <p:cBhvr>
                                        <p:cTn id="27" dur="500"/>
                                        <p:tgtEl>
                                          <p:spTgt spid="2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1">
                                            <p:txEl>
                                              <p:pRg st="4" end="4"/>
                                            </p:txEl>
                                          </p:spTgt>
                                        </p:tgtEl>
                                        <p:attrNameLst>
                                          <p:attrName>style.visibility</p:attrName>
                                        </p:attrNameLst>
                                      </p:cBhvr>
                                      <p:to>
                                        <p:strVal val="visible"/>
                                      </p:to>
                                    </p:set>
                                    <p:animEffect transition="in" filter="blinds(horizontal)">
                                      <p:cBhvr>
                                        <p:cTn id="32" dur="500"/>
                                        <p:tgtEl>
                                          <p:spTgt spid="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00F0D"/>
        </a:solidFill>
        <a:effectLst/>
      </p:bgPr>
    </p:bg>
    <p:spTree>
      <p:nvGrpSpPr>
        <p:cNvPr id="1" name=""/>
        <p:cNvGrpSpPr/>
        <p:nvPr/>
      </p:nvGrpSpPr>
      <p:grpSpPr>
        <a:xfrm>
          <a:off x="0" y="0"/>
          <a:ext cx="0" cy="0"/>
          <a:chOff x="0" y="0"/>
          <a:chExt cx="0" cy="0"/>
        </a:xfrm>
      </p:grpSpPr>
      <p:sp>
        <p:nvSpPr>
          <p:cNvPr id="12" name="TextBox 12"/>
          <p:cNvSpPr txBox="1"/>
          <p:nvPr/>
        </p:nvSpPr>
        <p:spPr>
          <a:xfrm>
            <a:off x="228600" y="800100"/>
            <a:ext cx="10640695" cy="995045"/>
          </a:xfrm>
          <a:prstGeom prst="rect">
            <a:avLst/>
          </a:prstGeom>
        </p:spPr>
        <p:txBody>
          <a:bodyPr wrap="square" lIns="0" tIns="0" rIns="0" bIns="0" rtlCol="0" anchor="t">
            <a:spAutoFit/>
          </a:bodyPr>
          <a:lstStyle/>
          <a:p>
            <a:pPr marL="0" lvl="0" indent="0" algn="l">
              <a:lnSpc>
                <a:spcPts val="7760"/>
              </a:lnSpc>
            </a:pPr>
            <a:r>
              <a:rPr lang="vi-VN" altLang="en-US" sz="9585">
                <a:solidFill>
                  <a:srgbClr val="FFFFFF"/>
                </a:solidFill>
                <a:latin typeface="Times New Roman" panose="02020603050405020304" charset="0"/>
                <a:cs typeface="Times New Roman" panose="02020603050405020304" charset="0"/>
                <a:sym typeface="+mn-ea"/>
              </a:rPr>
              <a:t>Phần 3: TỔNG KẾT</a:t>
            </a:r>
            <a:endParaRPr lang="vi-VN" altLang="en-US" sz="9585">
              <a:solidFill>
                <a:srgbClr val="FFFFFF"/>
              </a:solidFill>
              <a:latin typeface="Times New Roman" panose="02020603050405020304" charset="0"/>
              <a:cs typeface="Times New Roman" panose="02020603050405020304" charset="0"/>
              <a:sym typeface="+mn-ea"/>
            </a:endParaRPr>
          </a:p>
        </p:txBody>
      </p:sp>
      <p:sp>
        <p:nvSpPr>
          <p:cNvPr id="16" name="Freeform 16"/>
          <p:cNvSpPr/>
          <p:nvPr/>
        </p:nvSpPr>
        <p:spPr>
          <a:xfrm>
            <a:off x="16154627" y="8877599"/>
            <a:ext cx="1098251" cy="1098251"/>
          </a:xfrm>
          <a:custGeom>
            <a:avLst/>
            <a:gdLst/>
            <a:ahLst/>
            <a:cxnLst/>
            <a:rect l="l" t="t" r="r" b="b"/>
            <a:pathLst>
              <a:path w="1098251" h="1098251">
                <a:moveTo>
                  <a:pt x="0" y="0"/>
                </a:moveTo>
                <a:lnTo>
                  <a:pt x="1098251" y="0"/>
                </a:lnTo>
                <a:lnTo>
                  <a:pt x="1098251" y="1098251"/>
                </a:lnTo>
                <a:lnTo>
                  <a:pt x="0" y="109825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1" name="TextBox 21"/>
          <p:cNvSpPr txBox="1"/>
          <p:nvPr/>
        </p:nvSpPr>
        <p:spPr>
          <a:xfrm>
            <a:off x="0" y="1866900"/>
            <a:ext cx="16596360" cy="6433820"/>
          </a:xfrm>
          <a:prstGeom prst="rect">
            <a:avLst/>
          </a:prstGeom>
        </p:spPr>
        <p:txBody>
          <a:bodyPr wrap="square" lIns="0" tIns="0" rIns="0" bIns="0" rtlCol="0" anchor="t">
            <a:noAutofit/>
          </a:bodyPr>
          <a:lstStyle/>
          <a:p>
            <a:pPr>
              <a:lnSpc>
                <a:spcPct val="100000"/>
              </a:lnSpc>
            </a:pPr>
            <a:r>
              <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rPr>
              <a:t> 3.3 Kết Luận</a:t>
            </a:r>
            <a:endPar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endParaRPr>
          </a:p>
          <a:p>
            <a:pPr marL="457200" lvl="1" indent="457200" algn="just">
              <a:lnSpc>
                <a:spcPct val="100000"/>
              </a:lnSpc>
            </a:pPr>
            <a:r>
              <a:rPr lang="vi-VN" altLang="en-US" sz="4000">
                <a:solidFill>
                  <a:schemeClr val="bg1"/>
                </a:solidFill>
                <a:latin typeface="Arial" panose="020B0604020202020204" pitchFamily="34" charset="0"/>
                <a:cs typeface="Arial" panose="020B0604020202020204" pitchFamily="34" charset="0"/>
                <a:sym typeface="+mn-ea"/>
              </a:rPr>
              <a:t>- Trực quan hóa dữ liệu là một kỹ thuật quan trọng trong việc phân tích và hiểu dữ liệu. Nó cho phép chúng ta biến dữ liệu thành các hình ảnh và biểu đồ trực quan, giúp chúng ta dễ dàng nắm bắt các xu hướng, mối quan hệ và thông tin quan trọng khác trong dữ liệu.</a:t>
            </a:r>
            <a:endParaRPr lang="vi-VN" altLang="en-US" sz="4000">
              <a:solidFill>
                <a:schemeClr val="bg1"/>
              </a:solidFill>
              <a:latin typeface="Arial" panose="020B0604020202020204" pitchFamily="34" charset="0"/>
              <a:cs typeface="Arial" panose="020B0604020202020204" pitchFamily="34" charset="0"/>
              <a:sym typeface="+mn-ea"/>
            </a:endParaRPr>
          </a:p>
          <a:p>
            <a:pPr marL="457200" lvl="1" indent="457200" algn="just">
              <a:lnSpc>
                <a:spcPct val="100000"/>
              </a:lnSpc>
            </a:pPr>
            <a:r>
              <a:rPr lang="vi-VN" altLang="en-US" sz="4000">
                <a:solidFill>
                  <a:schemeClr val="bg1"/>
                </a:solidFill>
                <a:latin typeface="Arial" panose="020B0604020202020204" pitchFamily="34" charset="0"/>
                <a:cs typeface="Arial" panose="020B0604020202020204" pitchFamily="34" charset="0"/>
                <a:sym typeface="+mn-ea"/>
              </a:rPr>
              <a:t>- Tuy nhiên, cũng cần lưu ý rằng trực quan hóa dữ liệu chỉ là một công cụ, và nó không thể thay thế cho phân tích dữ liệu kỹ lưỡng. Chúng ta cần hiểu rõ về dữ liệu và các kỹ thuật trực quan hóa dữ liệu để có thể sử dụng trực quan hóa dữ liệu một cách hiệu quả.</a:t>
            </a:r>
            <a:endPar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endParaRPr>
          </a:p>
          <a:p>
            <a:pPr>
              <a:lnSpc>
                <a:spcPct val="100000"/>
              </a:lnSpc>
            </a:pPr>
            <a:endParaRPr lang="vi-VN" altLang="en-US" sz="4000">
              <a:solidFill>
                <a:schemeClr val="bg1"/>
              </a:solidFill>
              <a:latin typeface="Arial" panose="020B0604020202020204" pitchFamily="34" charset="0"/>
              <a:cs typeface="Arial" panose="020B0604020202020204" pitchFamily="34" charset="0"/>
              <a:sym typeface="+mn-ea"/>
            </a:endParaRPr>
          </a:p>
        </p:txBody>
      </p:sp>
      <p:sp>
        <p:nvSpPr>
          <p:cNvPr id="22" name="Freeform 4"/>
          <p:cNvSpPr/>
          <p:nvPr/>
        </p:nvSpPr>
        <p:spPr>
          <a:xfrm rot="-849110">
            <a:off x="14827159" y="-2114636"/>
            <a:ext cx="4600506" cy="4525225"/>
          </a:xfrm>
          <a:custGeom>
            <a:avLst/>
            <a:gdLst/>
            <a:ahLst/>
            <a:cxnLst/>
            <a:rect l="l" t="t" r="r" b="b"/>
            <a:pathLst>
              <a:path w="4600506" h="4525225">
                <a:moveTo>
                  <a:pt x="0" y="0"/>
                </a:moveTo>
                <a:lnTo>
                  <a:pt x="4600505" y="0"/>
                </a:lnTo>
                <a:lnTo>
                  <a:pt x="4600505" y="4525225"/>
                </a:lnTo>
                <a:lnTo>
                  <a:pt x="0" y="4525225"/>
                </a:lnTo>
                <a:lnTo>
                  <a:pt x="0" y="0"/>
                </a:lnTo>
                <a:close/>
              </a:path>
            </a:pathLst>
          </a:custGeom>
          <a:blipFill>
            <a:blip r:embed="rId3">
              <a:alphaModFix amt="53000"/>
              <a:extLst>
                <a:ext uri="{96DAC541-7B7A-43D3-8B79-37D633B846F1}">
                  <asvg:svgBlip xmlns:asvg="http://schemas.microsoft.com/office/drawing/2016/SVG/main" r:embed="rId4"/>
                </a:ext>
              </a:extLst>
            </a:blip>
            <a:stretch>
              <a:fillRect/>
            </a:stretch>
          </a:blipFill>
        </p:spPr>
      </p:sp>
      <p:sp>
        <p:nvSpPr>
          <p:cNvPr id="25" name="Freeform 25"/>
          <p:cNvSpPr/>
          <p:nvPr/>
        </p:nvSpPr>
        <p:spPr>
          <a:xfrm rot="5400000">
            <a:off x="11651133" y="-945044"/>
            <a:ext cx="566401" cy="2532689"/>
          </a:xfrm>
          <a:custGeom>
            <a:avLst/>
            <a:gdLst/>
            <a:ahLst/>
            <a:cxnLst/>
            <a:rect l="l" t="t" r="r" b="b"/>
            <a:pathLst>
              <a:path w="566401" h="2532689">
                <a:moveTo>
                  <a:pt x="0" y="0"/>
                </a:moveTo>
                <a:lnTo>
                  <a:pt x="566401" y="0"/>
                </a:lnTo>
                <a:lnTo>
                  <a:pt x="566401" y="2532689"/>
                </a:lnTo>
                <a:lnTo>
                  <a:pt x="0" y="25326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Freeform 7"/>
          <p:cNvSpPr/>
          <p:nvPr/>
        </p:nvSpPr>
        <p:spPr>
          <a:xfrm rot="-592447">
            <a:off x="236855" y="8879205"/>
            <a:ext cx="1900555" cy="1152525"/>
          </a:xfrm>
          <a:custGeom>
            <a:avLst/>
            <a:gdLst/>
            <a:ahLst/>
            <a:cxnLst/>
            <a:rect l="l" t="t" r="r" b="b"/>
            <a:pathLst>
              <a:path w="1454177" h="1152766">
                <a:moveTo>
                  <a:pt x="0" y="0"/>
                </a:moveTo>
                <a:lnTo>
                  <a:pt x="1454177" y="0"/>
                </a:lnTo>
                <a:lnTo>
                  <a:pt x="1454177" y="1152767"/>
                </a:lnTo>
                <a:lnTo>
                  <a:pt x="0" y="11527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2" name="Freeform 5"/>
          <p:cNvSpPr/>
          <p:nvPr/>
        </p:nvSpPr>
        <p:spPr>
          <a:xfrm rot="-4720752" flipH="1">
            <a:off x="7832371" y="2397564"/>
            <a:ext cx="3088638" cy="13067313"/>
          </a:xfrm>
          <a:custGeom>
            <a:avLst/>
            <a:gdLst/>
            <a:ahLst/>
            <a:cxnLst/>
            <a:rect l="l" t="t" r="r" b="b"/>
            <a:pathLst>
              <a:path w="3088638" h="13067313">
                <a:moveTo>
                  <a:pt x="3088638" y="0"/>
                </a:moveTo>
                <a:lnTo>
                  <a:pt x="0" y="0"/>
                </a:lnTo>
                <a:lnTo>
                  <a:pt x="0" y="13067313"/>
                </a:lnTo>
                <a:lnTo>
                  <a:pt x="3088638" y="13067313"/>
                </a:lnTo>
                <a:lnTo>
                  <a:pt x="3088638"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blinds(horizontal)">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blinds(horizontal)">
                                      <p:cBhvr>
                                        <p:cTn id="17" dur="500"/>
                                        <p:tgtEl>
                                          <p:spTgt spid="2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
                                            <p:txEl>
                                              <p:pRg st="2" end="2"/>
                                            </p:txEl>
                                          </p:spTgt>
                                        </p:tgtEl>
                                        <p:attrNameLst>
                                          <p:attrName>style.visibility</p:attrName>
                                        </p:attrNameLst>
                                      </p:cBhvr>
                                      <p:to>
                                        <p:strVal val="visible"/>
                                      </p:to>
                                    </p:set>
                                    <p:animEffect transition="in" filter="blinds(horizontal)">
                                      <p:cBhvr>
                                        <p:cTn id="22"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0F0D"/>
        </a:solidFill>
        <a:effectLst/>
      </p:bgPr>
    </p:bg>
    <p:spTree>
      <p:nvGrpSpPr>
        <p:cNvPr id="1" name=""/>
        <p:cNvGrpSpPr/>
        <p:nvPr/>
      </p:nvGrpSpPr>
      <p:grpSpPr>
        <a:xfrm>
          <a:off x="0" y="0"/>
          <a:ext cx="0" cy="0"/>
          <a:chOff x="0" y="0"/>
          <a:chExt cx="0" cy="0"/>
        </a:xfrm>
      </p:grpSpPr>
      <p:sp>
        <p:nvSpPr>
          <p:cNvPr id="2" name="TextBox 2"/>
          <p:cNvSpPr txBox="1"/>
          <p:nvPr/>
        </p:nvSpPr>
        <p:spPr>
          <a:xfrm>
            <a:off x="228600" y="952500"/>
            <a:ext cx="13360400" cy="1677670"/>
          </a:xfrm>
          <a:prstGeom prst="rect">
            <a:avLst/>
          </a:prstGeom>
        </p:spPr>
        <p:txBody>
          <a:bodyPr lIns="0" tIns="0" rIns="0" bIns="0" rtlCol="0" anchor="t">
            <a:noAutofit/>
          </a:bodyPr>
          <a:lstStyle/>
          <a:p>
            <a:pPr marL="0" lvl="0" indent="0" algn="l">
              <a:lnSpc>
                <a:spcPts val="7760"/>
              </a:lnSpc>
            </a:pPr>
            <a:r>
              <a:rPr lang="vi-VN" altLang="en-US" sz="9950">
                <a:solidFill>
                  <a:srgbClr val="FFFFFF"/>
                </a:solidFill>
                <a:latin typeface="Times New Roman" panose="02020603050405020304" charset="0"/>
                <a:cs typeface="Times New Roman" panose="02020603050405020304" charset="0"/>
              </a:rPr>
              <a:t>Phần 1: MỞ </a:t>
            </a:r>
            <a:r>
              <a:rPr lang="vi-VN" altLang="en-US" sz="9950">
                <a:solidFill>
                  <a:srgbClr val="FFFFFF"/>
                </a:solidFill>
                <a:latin typeface="Times New Roman" panose="02020603050405020304" charset="0"/>
                <a:cs typeface="Times New Roman" panose="02020603050405020304" charset="0"/>
              </a:rPr>
              <a:t>ĐẦU</a:t>
            </a:r>
            <a:endParaRPr lang="vi-VN" altLang="en-US" sz="9950">
              <a:solidFill>
                <a:srgbClr val="FFFFFF"/>
              </a:solidFill>
              <a:latin typeface="Times New Roman" panose="02020603050405020304" charset="0"/>
              <a:cs typeface="Times New Roman" panose="02020603050405020304" charset="0"/>
            </a:endParaRPr>
          </a:p>
        </p:txBody>
      </p:sp>
      <p:sp>
        <p:nvSpPr>
          <p:cNvPr id="4" name="Freeform 4"/>
          <p:cNvSpPr/>
          <p:nvPr/>
        </p:nvSpPr>
        <p:spPr>
          <a:xfrm rot="-849110">
            <a:off x="14827159" y="-2114636"/>
            <a:ext cx="4600506" cy="4525225"/>
          </a:xfrm>
          <a:custGeom>
            <a:avLst/>
            <a:gdLst/>
            <a:ahLst/>
            <a:cxnLst/>
            <a:rect l="l" t="t" r="r" b="b"/>
            <a:pathLst>
              <a:path w="4600506" h="4525225">
                <a:moveTo>
                  <a:pt x="0" y="0"/>
                </a:moveTo>
                <a:lnTo>
                  <a:pt x="4600505" y="0"/>
                </a:lnTo>
                <a:lnTo>
                  <a:pt x="4600505" y="4525225"/>
                </a:lnTo>
                <a:lnTo>
                  <a:pt x="0" y="4525225"/>
                </a:lnTo>
                <a:lnTo>
                  <a:pt x="0" y="0"/>
                </a:lnTo>
                <a:close/>
              </a:path>
            </a:pathLst>
          </a:custGeom>
          <a:blipFill>
            <a:blip r:embed="rId1">
              <a:alphaModFix amt="53000"/>
              <a:extLst>
                <a:ext uri="{96DAC541-7B7A-43D3-8B79-37D633B846F1}">
                  <asvg:svgBlip xmlns:asvg="http://schemas.microsoft.com/office/drawing/2016/SVG/main" r:embed="rId2"/>
                </a:ext>
              </a:extLst>
            </a:blip>
            <a:stretch>
              <a:fillRect/>
            </a:stretch>
          </a:blipFill>
        </p:spPr>
      </p:sp>
      <p:sp>
        <p:nvSpPr>
          <p:cNvPr id="25" name="Freeform 25"/>
          <p:cNvSpPr/>
          <p:nvPr/>
        </p:nvSpPr>
        <p:spPr>
          <a:xfrm rot="5400000">
            <a:off x="10584333" y="-927899"/>
            <a:ext cx="566401" cy="2532689"/>
          </a:xfrm>
          <a:custGeom>
            <a:avLst/>
            <a:gdLst/>
            <a:ahLst/>
            <a:cxnLst/>
            <a:rect l="l" t="t" r="r" b="b"/>
            <a:pathLst>
              <a:path w="566401" h="2532689">
                <a:moveTo>
                  <a:pt x="0" y="0"/>
                </a:moveTo>
                <a:lnTo>
                  <a:pt x="566401" y="0"/>
                </a:lnTo>
                <a:lnTo>
                  <a:pt x="566401" y="2532689"/>
                </a:lnTo>
                <a:lnTo>
                  <a:pt x="0" y="25326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0" name="Text Box 29"/>
          <p:cNvSpPr txBox="1"/>
          <p:nvPr/>
        </p:nvSpPr>
        <p:spPr>
          <a:xfrm>
            <a:off x="533400" y="2400300"/>
            <a:ext cx="16525240" cy="7285990"/>
          </a:xfrm>
          <a:prstGeom prst="rect">
            <a:avLst/>
          </a:prstGeom>
          <a:noFill/>
        </p:spPr>
        <p:txBody>
          <a:bodyPr wrap="square" rtlCol="0">
            <a:noAutofit/>
          </a:bodyPr>
          <a:p>
            <a:r>
              <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rPr>
              <a:t>1.1 </a:t>
            </a:r>
            <a:r>
              <a:rPr lang="en-US" sz="4800">
                <a:gradFill>
                  <a:gsLst>
                    <a:gs pos="0">
                      <a:srgbClr val="FECF40"/>
                    </a:gs>
                    <a:gs pos="100000">
                      <a:srgbClr val="846C21"/>
                    </a:gs>
                  </a:gsLst>
                  <a:lin scaled="0"/>
                </a:gradFill>
                <a:latin typeface="Arial" panose="020B0604020202020204" pitchFamily="34" charset="0"/>
                <a:cs typeface="Arial" panose="020B0604020202020204" pitchFamily="34" charset="0"/>
              </a:rPr>
              <a:t>Lí do chọn đề tà</a:t>
            </a:r>
            <a:r>
              <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rPr>
              <a:t>i</a:t>
            </a:r>
            <a:r>
              <a:rPr lang="en-US" sz="4800">
                <a:gradFill>
                  <a:gsLst>
                    <a:gs pos="0">
                      <a:srgbClr val="FECF40"/>
                    </a:gs>
                    <a:gs pos="100000">
                      <a:srgbClr val="846C21"/>
                    </a:gs>
                  </a:gsLst>
                  <a:lin scaled="0"/>
                </a:gradFill>
                <a:latin typeface="Arial" panose="020B0604020202020204" pitchFamily="34" charset="0"/>
                <a:cs typeface="Arial" panose="020B0604020202020204" pitchFamily="34" charset="0"/>
              </a:rPr>
              <a:t>:</a:t>
            </a:r>
            <a:endParaRPr lang="en-US" sz="4800">
              <a:gradFill>
                <a:gsLst>
                  <a:gs pos="0">
                    <a:srgbClr val="FECF40"/>
                  </a:gs>
                  <a:gs pos="100000">
                    <a:srgbClr val="846C21"/>
                  </a:gs>
                </a:gsLst>
                <a:lin scaled="0"/>
              </a:gradFill>
              <a:latin typeface="Arial" panose="020B0604020202020204" pitchFamily="34" charset="0"/>
              <a:cs typeface="Arial" panose="020B0604020202020204" pitchFamily="34" charset="0"/>
            </a:endParaRPr>
          </a:p>
          <a:p>
            <a:pPr marL="457200" lvl="1" indent="457200" algn="just"/>
            <a:r>
              <a:rPr 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rPr>
              <a:t></a:t>
            </a:r>
            <a:r>
              <a:rPr lang="vi-VN" altLang="en-US" sz="4800">
                <a:solidFill>
                  <a:schemeClr val="bg1"/>
                </a:solidFill>
                <a:latin typeface="Arial" panose="020B0604020202020204" pitchFamily="34" charset="0"/>
                <a:cs typeface="Arial" panose="020B0604020202020204" pitchFamily="34" charset="0"/>
                <a:sym typeface="+mn-ea"/>
              </a:rPr>
              <a:t>- </a:t>
            </a:r>
            <a:r>
              <a:rPr lang="en-US" sz="4800">
                <a:solidFill>
                  <a:schemeClr val="bg1"/>
                </a:solidFill>
                <a:latin typeface="Arial" panose="020B0604020202020204" pitchFamily="34" charset="0"/>
                <a:cs typeface="Arial" panose="020B0604020202020204" pitchFamily="34" charset="0"/>
                <a:sym typeface="+mn-ea"/>
              </a:rPr>
              <a:t>Trực quan hóa dữ liệu là một lĩnh vực quan trọng của khoa học dữ liệu, có ứng dụng rộng rãi trong nhiều lĩnh vực khác nhau.</a:t>
            </a:r>
            <a:endParaRPr lang="en-US" sz="4800">
              <a:solidFill>
                <a:schemeClr val="bg1"/>
              </a:solidFill>
              <a:latin typeface="Arial" panose="020B0604020202020204" pitchFamily="34" charset="0"/>
              <a:cs typeface="Arial" panose="020B0604020202020204" pitchFamily="34" charset="0"/>
              <a:sym typeface="+mn-ea"/>
            </a:endParaRPr>
          </a:p>
          <a:p>
            <a:pPr marL="457200" lvl="1" indent="457200" algn="just"/>
            <a:r>
              <a:rPr lang="vi-VN" altLang="en-US" sz="4800">
                <a:solidFill>
                  <a:schemeClr val="bg1"/>
                </a:solidFill>
                <a:latin typeface="Arial" panose="020B0604020202020204" pitchFamily="34" charset="0"/>
                <a:cs typeface="Arial" panose="020B0604020202020204" pitchFamily="34" charset="0"/>
                <a:sym typeface="+mn-ea"/>
              </a:rPr>
              <a:t>- </a:t>
            </a:r>
            <a:r>
              <a:rPr lang="en-US" sz="4800">
                <a:solidFill>
                  <a:schemeClr val="bg1"/>
                </a:solidFill>
                <a:latin typeface="Arial" panose="020B0604020202020204" pitchFamily="34" charset="0"/>
                <a:cs typeface="Arial" panose="020B0604020202020204" pitchFamily="34" charset="0"/>
                <a:sym typeface="+mn-ea"/>
              </a:rPr>
              <a:t>Trực quan hóa dữ liệu giúp chúng ta đưa ra các quyết định, dự báo hoặc cải thiện hiệu suất của các hệ thống một cách chính xác và hiệu quả hơn</a:t>
            </a:r>
            <a:r>
              <a:rPr lang="vi-VN" altLang="en-US" sz="4800">
                <a:solidFill>
                  <a:schemeClr val="bg1"/>
                </a:solidFill>
                <a:latin typeface="Arial" panose="020B0604020202020204" pitchFamily="34" charset="0"/>
                <a:cs typeface="Arial" panose="020B0604020202020204" pitchFamily="34" charset="0"/>
                <a:sym typeface="+mn-ea"/>
              </a:rPr>
              <a:t>.</a:t>
            </a:r>
            <a:endParaRPr lang="vi-VN" altLang="en-US" sz="4800">
              <a:solidFill>
                <a:schemeClr val="bg1"/>
              </a:solidFill>
              <a:latin typeface="Arial" panose="020B0604020202020204" pitchFamily="34" charset="0"/>
              <a:cs typeface="Arial" panose="020B0604020202020204" pitchFamily="34" charset="0"/>
              <a:sym typeface="+mn-ea"/>
            </a:endParaRPr>
          </a:p>
        </p:txBody>
      </p:sp>
      <p:sp>
        <p:nvSpPr>
          <p:cNvPr id="31" name="Freeform 16"/>
          <p:cNvSpPr/>
          <p:nvPr/>
        </p:nvSpPr>
        <p:spPr>
          <a:xfrm>
            <a:off x="16230827" y="8953799"/>
            <a:ext cx="1098251" cy="1098251"/>
          </a:xfrm>
          <a:custGeom>
            <a:avLst/>
            <a:gdLst/>
            <a:ahLst/>
            <a:cxnLst/>
            <a:rect l="l" t="t" r="r" b="b"/>
            <a:pathLst>
              <a:path w="1098251" h="1098251">
                <a:moveTo>
                  <a:pt x="0" y="0"/>
                </a:moveTo>
                <a:lnTo>
                  <a:pt x="1098251" y="0"/>
                </a:lnTo>
                <a:lnTo>
                  <a:pt x="1098251" y="1098251"/>
                </a:lnTo>
                <a:lnTo>
                  <a:pt x="0" y="10982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Freeform 5"/>
          <p:cNvSpPr/>
          <p:nvPr/>
        </p:nvSpPr>
        <p:spPr>
          <a:xfrm rot="-4720752" flipH="1">
            <a:off x="8213371" y="2321364"/>
            <a:ext cx="3088638" cy="13067313"/>
          </a:xfrm>
          <a:custGeom>
            <a:avLst/>
            <a:gdLst/>
            <a:ahLst/>
            <a:cxnLst/>
            <a:rect l="l" t="t" r="r" b="b"/>
            <a:pathLst>
              <a:path w="3088638" h="13067313">
                <a:moveTo>
                  <a:pt x="3088638" y="0"/>
                </a:moveTo>
                <a:lnTo>
                  <a:pt x="0" y="0"/>
                </a:lnTo>
                <a:lnTo>
                  <a:pt x="0" y="13067313"/>
                </a:lnTo>
                <a:lnTo>
                  <a:pt x="3088638" y="13067313"/>
                </a:lnTo>
                <a:lnTo>
                  <a:pt x="3088638"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3" name="Freeform 7"/>
          <p:cNvSpPr/>
          <p:nvPr/>
        </p:nvSpPr>
        <p:spPr>
          <a:xfrm rot="-592447">
            <a:off x="452755" y="8574405"/>
            <a:ext cx="1900555" cy="1152525"/>
          </a:xfrm>
          <a:custGeom>
            <a:avLst/>
            <a:gdLst/>
            <a:ahLst/>
            <a:cxnLst/>
            <a:rect l="l" t="t" r="r" b="b"/>
            <a:pathLst>
              <a:path w="1454177" h="1152766">
                <a:moveTo>
                  <a:pt x="0" y="0"/>
                </a:moveTo>
                <a:lnTo>
                  <a:pt x="1454177" y="0"/>
                </a:lnTo>
                <a:lnTo>
                  <a:pt x="1454177" y="1152767"/>
                </a:lnTo>
                <a:lnTo>
                  <a:pt x="0" y="11527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
                                            <p:txEl>
                                              <p:pRg st="0" end="0"/>
                                            </p:txEl>
                                          </p:spTgt>
                                        </p:tgtEl>
                                        <p:attrNameLst>
                                          <p:attrName>style.visibility</p:attrName>
                                        </p:attrNameLst>
                                      </p:cBhvr>
                                      <p:to>
                                        <p:strVal val="visible"/>
                                      </p:to>
                                    </p:set>
                                    <p:animEffect transition="in" filter="blinds(horizontal)">
                                      <p:cBhvr>
                                        <p:cTn id="12" dur="500"/>
                                        <p:tgtEl>
                                          <p:spTgt spid="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0">
                                            <p:txEl>
                                              <p:pRg st="1" end="1"/>
                                            </p:txEl>
                                          </p:spTgt>
                                        </p:tgtEl>
                                        <p:attrNameLst>
                                          <p:attrName>style.visibility</p:attrName>
                                        </p:attrNameLst>
                                      </p:cBhvr>
                                      <p:to>
                                        <p:strVal val="visible"/>
                                      </p:to>
                                    </p:set>
                                    <p:animEffect transition="in" filter="box(in)">
                                      <p:cBhvr>
                                        <p:cTn id="17" dur="2000"/>
                                        <p:tgtEl>
                                          <p:spTgt spid="30">
                                            <p:txEl>
                                              <p:pRg st="1" end="1"/>
                                            </p:txEl>
                                          </p:spTgt>
                                        </p:tgtEl>
                                      </p:cBhvr>
                                    </p:animEffect>
                                  </p:childTnLst>
                                </p:cTn>
                              </p:par>
                              <p:par>
                                <p:cTn id="18" presetID="4" presetClass="entr" presetSubtype="16" fill="hold" nodeType="withEffect">
                                  <p:stCondLst>
                                    <p:cond delay="0"/>
                                  </p:stCondLst>
                                  <p:childTnLst>
                                    <p:set>
                                      <p:cBhvr>
                                        <p:cTn id="19" dur="1" fill="hold">
                                          <p:stCondLst>
                                            <p:cond delay="0"/>
                                          </p:stCondLst>
                                        </p:cTn>
                                        <p:tgtEl>
                                          <p:spTgt spid="30">
                                            <p:txEl>
                                              <p:pRg st="2" end="2"/>
                                            </p:txEl>
                                          </p:spTgt>
                                        </p:tgtEl>
                                        <p:attrNameLst>
                                          <p:attrName>style.visibility</p:attrName>
                                        </p:attrNameLst>
                                      </p:cBhvr>
                                      <p:to>
                                        <p:strVal val="visible"/>
                                      </p:to>
                                    </p:set>
                                    <p:animEffect transition="in" filter="box(in)">
                                      <p:cBhvr>
                                        <p:cTn id="20" dur="2000"/>
                                        <p:tgtEl>
                                          <p:spTgt spid="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0080" y="0"/>
            <a:ext cx="18618080" cy="10287000"/>
          </a:xfrm>
          <a:custGeom>
            <a:avLst/>
            <a:gdLst/>
            <a:ahLst/>
            <a:cxnLst/>
            <a:rect l="l" t="t" r="r" b="b"/>
            <a:pathLst>
              <a:path w="18618080" h="10287000">
                <a:moveTo>
                  <a:pt x="0" y="0"/>
                </a:moveTo>
                <a:lnTo>
                  <a:pt x="18618080" y="0"/>
                </a:lnTo>
                <a:lnTo>
                  <a:pt x="18618080" y="10287000"/>
                </a:lnTo>
                <a:lnTo>
                  <a:pt x="0" y="10287000"/>
                </a:lnTo>
                <a:lnTo>
                  <a:pt x="0" y="0"/>
                </a:lnTo>
                <a:close/>
              </a:path>
            </a:pathLst>
          </a:custGeom>
          <a:blipFill>
            <a:blip r:embed="rId1">
              <a:extLst>
                <a:ext uri="{96DAC541-7B7A-43D3-8B79-37D633B846F1}">
                  <asvg:svgBlip xmlns:asvg="http://schemas.microsoft.com/office/drawing/2016/SVG/main" r:embed="rId2"/>
                </a:ext>
              </a:extLst>
            </a:blip>
            <a:stretch>
              <a:fillRect l="-4618" t="-56847" r="-4258" b="-40203"/>
            </a:stretch>
          </a:blipFill>
        </p:spPr>
      </p:sp>
      <p:grpSp>
        <p:nvGrpSpPr>
          <p:cNvPr id="3" name="Group 3"/>
          <p:cNvGrpSpPr/>
          <p:nvPr/>
        </p:nvGrpSpPr>
        <p:grpSpPr>
          <a:xfrm rot="0">
            <a:off x="-100890" y="5145929"/>
            <a:ext cx="18489780" cy="5141071"/>
            <a:chOff x="0" y="0"/>
            <a:chExt cx="4869736" cy="1354027"/>
          </a:xfrm>
        </p:grpSpPr>
        <p:sp>
          <p:nvSpPr>
            <p:cNvPr id="4" name="Freeform 4"/>
            <p:cNvSpPr/>
            <p:nvPr/>
          </p:nvSpPr>
          <p:spPr>
            <a:xfrm>
              <a:off x="0" y="0"/>
              <a:ext cx="4869736" cy="1354027"/>
            </a:xfrm>
            <a:custGeom>
              <a:avLst/>
              <a:gdLst/>
              <a:ahLst/>
              <a:cxnLst/>
              <a:rect l="l" t="t" r="r" b="b"/>
              <a:pathLst>
                <a:path w="4869736" h="1354027">
                  <a:moveTo>
                    <a:pt x="0" y="0"/>
                  </a:moveTo>
                  <a:lnTo>
                    <a:pt x="4869736" y="0"/>
                  </a:lnTo>
                  <a:lnTo>
                    <a:pt x="4869736" y="1354027"/>
                  </a:lnTo>
                  <a:lnTo>
                    <a:pt x="0" y="1354027"/>
                  </a:lnTo>
                  <a:close/>
                </a:path>
              </a:pathLst>
            </a:custGeom>
            <a:solidFill>
              <a:srgbClr val="FFFAF0"/>
            </a:solidFill>
            <a:ln w="9525" cap="sq">
              <a:solidFill>
                <a:srgbClr val="43241E"/>
              </a:solidFill>
              <a:prstDash val="solid"/>
              <a:miter/>
            </a:ln>
          </p:spPr>
        </p:sp>
        <p:sp>
          <p:nvSpPr>
            <p:cNvPr id="5" name="TextBox 5"/>
            <p:cNvSpPr txBox="1"/>
            <p:nvPr/>
          </p:nvSpPr>
          <p:spPr>
            <a:xfrm>
              <a:off x="0" y="228600"/>
              <a:ext cx="4869736" cy="1125427"/>
            </a:xfrm>
            <a:prstGeom prst="rect">
              <a:avLst/>
            </a:prstGeom>
          </p:spPr>
          <p:txBody>
            <a:bodyPr lIns="50800" tIns="50800" rIns="50800" bIns="50800" rtlCol="0" anchor="ctr"/>
            <a:lstStyle/>
            <a:p>
              <a:pPr algn="ctr">
                <a:lnSpc>
                  <a:spcPts val="12000"/>
                </a:lnSpc>
              </a:pPr>
            </a:p>
          </p:txBody>
        </p:sp>
      </p:grpSp>
      <p:grpSp>
        <p:nvGrpSpPr>
          <p:cNvPr id="6" name="Group 6"/>
          <p:cNvGrpSpPr/>
          <p:nvPr/>
        </p:nvGrpSpPr>
        <p:grpSpPr>
          <a:xfrm rot="0">
            <a:off x="3517690" y="3660389"/>
            <a:ext cx="10922540" cy="3020947"/>
            <a:chOff x="0" y="0"/>
            <a:chExt cx="2876718" cy="795640"/>
          </a:xfrm>
        </p:grpSpPr>
        <p:sp>
          <p:nvSpPr>
            <p:cNvPr id="7" name="Freeform 7"/>
            <p:cNvSpPr/>
            <p:nvPr/>
          </p:nvSpPr>
          <p:spPr>
            <a:xfrm>
              <a:off x="0" y="0"/>
              <a:ext cx="2876718" cy="795640"/>
            </a:xfrm>
            <a:custGeom>
              <a:avLst/>
              <a:gdLst/>
              <a:ahLst/>
              <a:cxnLst/>
              <a:rect l="l" t="t" r="r" b="b"/>
              <a:pathLst>
                <a:path w="2876718" h="795640">
                  <a:moveTo>
                    <a:pt x="0" y="0"/>
                  </a:moveTo>
                  <a:lnTo>
                    <a:pt x="2876718" y="0"/>
                  </a:lnTo>
                  <a:lnTo>
                    <a:pt x="2876718" y="795640"/>
                  </a:lnTo>
                  <a:lnTo>
                    <a:pt x="0" y="795640"/>
                  </a:lnTo>
                  <a:close/>
                </a:path>
              </a:pathLst>
            </a:custGeom>
            <a:solidFill>
              <a:srgbClr val="FFFAF0"/>
            </a:solidFill>
            <a:ln w="9525" cap="sq">
              <a:solidFill>
                <a:srgbClr val="43241E"/>
              </a:solidFill>
              <a:prstDash val="solid"/>
              <a:miter/>
            </a:ln>
          </p:spPr>
        </p:sp>
        <p:sp>
          <p:nvSpPr>
            <p:cNvPr id="8" name="TextBox 8"/>
            <p:cNvSpPr txBox="1"/>
            <p:nvPr/>
          </p:nvSpPr>
          <p:spPr>
            <a:xfrm>
              <a:off x="0" y="257175"/>
              <a:ext cx="2876718" cy="538465"/>
            </a:xfrm>
            <a:prstGeom prst="rect">
              <a:avLst/>
            </a:prstGeom>
          </p:spPr>
          <p:txBody>
            <a:bodyPr lIns="50800" tIns="50800" rIns="50800" bIns="50800" rtlCol="0" anchor="ctr"/>
            <a:lstStyle/>
            <a:p>
              <a:pPr algn="ctr">
                <a:lnSpc>
                  <a:spcPts val="13000"/>
                </a:lnSpc>
              </a:pPr>
              <a:r>
                <a:rPr lang="en-US" sz="13000">
                  <a:solidFill>
                    <a:srgbClr val="43241E"/>
                  </a:solidFill>
                  <a:latin typeface="Saira ExtraCondensed Bold" panose="00000308000000000000"/>
                </a:rPr>
                <a:t>CẢM ƠN</a:t>
              </a:r>
              <a:r>
                <a:rPr lang="vi-VN" altLang="en-US" sz="13000">
                  <a:solidFill>
                    <a:srgbClr val="43241E"/>
                  </a:solidFill>
                  <a:latin typeface="Saira ExtraCondensed Bold" panose="00000308000000000000"/>
                </a:rPr>
                <a:t> Thầy và </a:t>
              </a:r>
              <a:r>
                <a:rPr lang="vi-VN" altLang="en-US" sz="13000">
                  <a:solidFill>
                    <a:srgbClr val="43241E"/>
                  </a:solidFill>
                  <a:latin typeface="Saira ExtraCondensed Bold" panose="00000308000000000000"/>
                </a:rPr>
                <a:t>cô</a:t>
              </a:r>
              <a:endParaRPr lang="vi-VN" altLang="en-US" sz="13000">
                <a:solidFill>
                  <a:srgbClr val="43241E"/>
                </a:solidFill>
                <a:latin typeface="Saira ExtraCondensed Bold" panose="00000308000000000000"/>
              </a:endParaRPr>
            </a:p>
          </p:txBody>
        </p:sp>
      </p:grpSp>
      <p:sp>
        <p:nvSpPr>
          <p:cNvPr id="9" name="TextBox 9"/>
          <p:cNvSpPr txBox="1"/>
          <p:nvPr/>
        </p:nvSpPr>
        <p:spPr>
          <a:xfrm>
            <a:off x="3958863" y="8653267"/>
            <a:ext cx="10370274" cy="1454150"/>
          </a:xfrm>
          <a:prstGeom prst="rect">
            <a:avLst/>
          </a:prstGeom>
        </p:spPr>
        <p:txBody>
          <a:bodyPr lIns="0" tIns="0" rIns="0" bIns="0" rtlCol="0" anchor="t">
            <a:spAutoFit/>
          </a:bodyPr>
          <a:lstStyle/>
          <a:p>
            <a:pPr marL="0" lvl="0" indent="0" algn="ctr">
              <a:lnSpc>
                <a:spcPts val="3780"/>
              </a:lnSpc>
              <a:spcBef>
                <a:spcPct val="0"/>
              </a:spcBef>
            </a:pPr>
            <a:r>
              <a:rPr lang="vi-VN" altLang="en-US" sz="3150" u="none">
                <a:solidFill>
                  <a:srgbClr val="43241E"/>
                </a:solidFill>
                <a:latin typeface="Saira ExtraCondensed Bold" panose="00000308000000000000"/>
              </a:rPr>
              <a:t>Liên </a:t>
            </a:r>
            <a:r>
              <a:rPr lang="vi-VN" altLang="en-US" sz="3150" u="none">
                <a:solidFill>
                  <a:srgbClr val="43241E"/>
                </a:solidFill>
                <a:latin typeface="Saira ExtraCondensed Bold" panose="00000308000000000000"/>
              </a:rPr>
              <a:t>hệ </a:t>
            </a:r>
            <a:endParaRPr lang="vi-VN" altLang="en-US" sz="3150" u="none">
              <a:solidFill>
                <a:srgbClr val="43241E"/>
              </a:solidFill>
              <a:latin typeface="Saira ExtraCondensed Bold" panose="00000308000000000000"/>
            </a:endParaRPr>
          </a:p>
          <a:p>
            <a:pPr marL="0" lvl="0" indent="0" algn="ctr">
              <a:lnSpc>
                <a:spcPts val="3780"/>
              </a:lnSpc>
              <a:spcBef>
                <a:spcPct val="0"/>
              </a:spcBef>
            </a:pPr>
            <a:r>
              <a:rPr lang="vi-VN" altLang="en-US" sz="3150" u="none">
                <a:solidFill>
                  <a:srgbClr val="43241E"/>
                </a:solidFill>
                <a:latin typeface="Saira ExtraCondensed Bold" panose="00000308000000000000"/>
              </a:rPr>
              <a:t>Email:phamkhanhdang101@gmail.</a:t>
            </a:r>
            <a:r>
              <a:rPr lang="vi-VN" altLang="en-US" sz="3150" u="none">
                <a:solidFill>
                  <a:srgbClr val="43241E"/>
                </a:solidFill>
                <a:latin typeface="Saira ExtraCondensed Bold" panose="00000308000000000000"/>
              </a:rPr>
              <a:t>com</a:t>
            </a:r>
            <a:endParaRPr lang="vi-VN" altLang="en-US" sz="3150" u="none">
              <a:solidFill>
                <a:srgbClr val="43241E"/>
              </a:solidFill>
              <a:latin typeface="Saira ExtraCondensed Bold" panose="00000308000000000000"/>
            </a:endParaRPr>
          </a:p>
          <a:p>
            <a:pPr marL="0" lvl="0" indent="0" algn="ctr">
              <a:lnSpc>
                <a:spcPts val="3780"/>
              </a:lnSpc>
              <a:spcBef>
                <a:spcPct val="0"/>
              </a:spcBef>
            </a:pPr>
            <a:r>
              <a:rPr lang="vi-VN" altLang="en-US" sz="3150" u="none">
                <a:solidFill>
                  <a:srgbClr val="43241E"/>
                </a:solidFill>
                <a:latin typeface="Saira ExtraCondensed Bold" panose="00000308000000000000"/>
              </a:rPr>
              <a:t>0898832570</a:t>
            </a:r>
            <a:endParaRPr lang="vi-VN" altLang="en-US" sz="3150" u="none">
              <a:solidFill>
                <a:srgbClr val="43241E"/>
              </a:solidFill>
              <a:latin typeface="Saira ExtraCondensed Bold" panose="00000308000000000000"/>
            </a:endParaRPr>
          </a:p>
        </p:txBody>
      </p:sp>
      <p:sp>
        <p:nvSpPr>
          <p:cNvPr id="10" name="Freeform 10"/>
          <p:cNvSpPr/>
          <p:nvPr/>
        </p:nvSpPr>
        <p:spPr>
          <a:xfrm>
            <a:off x="1219360" y="3848089"/>
            <a:ext cx="3161221" cy="3017529"/>
          </a:xfrm>
          <a:custGeom>
            <a:avLst/>
            <a:gdLst/>
            <a:ahLst/>
            <a:cxnLst/>
            <a:rect l="l" t="t" r="r" b="b"/>
            <a:pathLst>
              <a:path w="3161221" h="3017529">
                <a:moveTo>
                  <a:pt x="0" y="0"/>
                </a:moveTo>
                <a:lnTo>
                  <a:pt x="3161221" y="0"/>
                </a:lnTo>
                <a:lnTo>
                  <a:pt x="3161221" y="3017529"/>
                </a:lnTo>
                <a:lnTo>
                  <a:pt x="0" y="30175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689402">
            <a:off x="13528151" y="6311312"/>
            <a:ext cx="1919490" cy="1368073"/>
          </a:xfrm>
          <a:custGeom>
            <a:avLst/>
            <a:gdLst/>
            <a:ahLst/>
            <a:cxnLst/>
            <a:rect l="l" t="t" r="r" b="b"/>
            <a:pathLst>
              <a:path w="1919490" h="1368073">
                <a:moveTo>
                  <a:pt x="0" y="0"/>
                </a:moveTo>
                <a:lnTo>
                  <a:pt x="1919490" y="0"/>
                </a:lnTo>
                <a:lnTo>
                  <a:pt x="1919490" y="1368073"/>
                </a:lnTo>
                <a:lnTo>
                  <a:pt x="0" y="13680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3944323" y="571512"/>
            <a:ext cx="2360874" cy="2395721"/>
          </a:xfrm>
          <a:custGeom>
            <a:avLst/>
            <a:gdLst/>
            <a:ahLst/>
            <a:cxnLst/>
            <a:rect l="l" t="t" r="r" b="b"/>
            <a:pathLst>
              <a:path w="2360874" h="2395721">
                <a:moveTo>
                  <a:pt x="0" y="0"/>
                </a:moveTo>
                <a:lnTo>
                  <a:pt x="2360874" y="0"/>
                </a:lnTo>
                <a:lnTo>
                  <a:pt x="2360874" y="2395721"/>
                </a:lnTo>
                <a:lnTo>
                  <a:pt x="0" y="23957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rot="-597083">
            <a:off x="12760300" y="1794157"/>
            <a:ext cx="998987" cy="998987"/>
          </a:xfrm>
          <a:custGeom>
            <a:avLst/>
            <a:gdLst/>
            <a:ahLst/>
            <a:cxnLst/>
            <a:rect l="l" t="t" r="r" b="b"/>
            <a:pathLst>
              <a:path w="998987" h="998987">
                <a:moveTo>
                  <a:pt x="0" y="0"/>
                </a:moveTo>
                <a:lnTo>
                  <a:pt x="998987" y="0"/>
                </a:lnTo>
                <a:lnTo>
                  <a:pt x="998987" y="998987"/>
                </a:lnTo>
                <a:lnTo>
                  <a:pt x="0" y="9989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2586222" y="2011943"/>
            <a:ext cx="487937" cy="624105"/>
          </a:xfrm>
          <a:custGeom>
            <a:avLst/>
            <a:gdLst/>
            <a:ahLst/>
            <a:cxnLst/>
            <a:rect l="l" t="t" r="r" b="b"/>
            <a:pathLst>
              <a:path w="487937" h="624105">
                <a:moveTo>
                  <a:pt x="0" y="0"/>
                </a:moveTo>
                <a:lnTo>
                  <a:pt x="487937" y="0"/>
                </a:lnTo>
                <a:lnTo>
                  <a:pt x="487937" y="624105"/>
                </a:lnTo>
                <a:lnTo>
                  <a:pt x="0" y="62410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Freeform 15"/>
          <p:cNvSpPr/>
          <p:nvPr/>
        </p:nvSpPr>
        <p:spPr>
          <a:xfrm>
            <a:off x="3815662" y="862791"/>
            <a:ext cx="811299" cy="806874"/>
          </a:xfrm>
          <a:custGeom>
            <a:avLst/>
            <a:gdLst/>
            <a:ahLst/>
            <a:cxnLst/>
            <a:rect l="l" t="t" r="r" b="b"/>
            <a:pathLst>
              <a:path w="811299" h="806874">
                <a:moveTo>
                  <a:pt x="0" y="0"/>
                </a:moveTo>
                <a:lnTo>
                  <a:pt x="811299" y="0"/>
                </a:lnTo>
                <a:lnTo>
                  <a:pt x="811299" y="806873"/>
                </a:lnTo>
                <a:lnTo>
                  <a:pt x="0" y="80687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6" name="Freeform 16"/>
          <p:cNvSpPr/>
          <p:nvPr/>
        </p:nvSpPr>
        <p:spPr>
          <a:xfrm>
            <a:off x="11704542" y="7314401"/>
            <a:ext cx="607561" cy="604247"/>
          </a:xfrm>
          <a:custGeom>
            <a:avLst/>
            <a:gdLst/>
            <a:ahLst/>
            <a:cxnLst/>
            <a:rect l="l" t="t" r="r" b="b"/>
            <a:pathLst>
              <a:path w="607561" h="604247">
                <a:moveTo>
                  <a:pt x="0" y="0"/>
                </a:moveTo>
                <a:lnTo>
                  <a:pt x="607561" y="0"/>
                </a:lnTo>
                <a:lnTo>
                  <a:pt x="607561" y="604247"/>
                </a:lnTo>
                <a:lnTo>
                  <a:pt x="0" y="60424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a:off x="15620667" y="3864599"/>
            <a:ext cx="487937" cy="624105"/>
          </a:xfrm>
          <a:custGeom>
            <a:avLst/>
            <a:gdLst/>
            <a:ahLst/>
            <a:cxnLst/>
            <a:rect l="l" t="t" r="r" b="b"/>
            <a:pathLst>
              <a:path w="487937" h="624105">
                <a:moveTo>
                  <a:pt x="0" y="0"/>
                </a:moveTo>
                <a:lnTo>
                  <a:pt x="487936" y="0"/>
                </a:lnTo>
                <a:lnTo>
                  <a:pt x="487936" y="624105"/>
                </a:lnTo>
                <a:lnTo>
                  <a:pt x="0" y="62410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Freeform 18"/>
          <p:cNvSpPr/>
          <p:nvPr/>
        </p:nvSpPr>
        <p:spPr>
          <a:xfrm>
            <a:off x="6896969" y="2004442"/>
            <a:ext cx="452216" cy="578416"/>
          </a:xfrm>
          <a:custGeom>
            <a:avLst/>
            <a:gdLst/>
            <a:ahLst/>
            <a:cxnLst/>
            <a:rect l="l" t="t" r="r" b="b"/>
            <a:pathLst>
              <a:path w="452216" h="578416">
                <a:moveTo>
                  <a:pt x="0" y="0"/>
                </a:moveTo>
                <a:lnTo>
                  <a:pt x="452216" y="0"/>
                </a:lnTo>
                <a:lnTo>
                  <a:pt x="452216" y="578416"/>
                </a:lnTo>
                <a:lnTo>
                  <a:pt x="0" y="5784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9" name="Freeform 19"/>
          <p:cNvSpPr/>
          <p:nvPr/>
        </p:nvSpPr>
        <p:spPr>
          <a:xfrm>
            <a:off x="3444810" y="6449855"/>
            <a:ext cx="869288" cy="864546"/>
          </a:xfrm>
          <a:custGeom>
            <a:avLst/>
            <a:gdLst/>
            <a:ahLst/>
            <a:cxnLst/>
            <a:rect l="l" t="t" r="r" b="b"/>
            <a:pathLst>
              <a:path w="869288" h="864546">
                <a:moveTo>
                  <a:pt x="0" y="0"/>
                </a:moveTo>
                <a:lnTo>
                  <a:pt x="869288" y="0"/>
                </a:lnTo>
                <a:lnTo>
                  <a:pt x="869288" y="864546"/>
                </a:lnTo>
                <a:lnTo>
                  <a:pt x="0" y="86454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0" name="Freeform 20"/>
          <p:cNvSpPr/>
          <p:nvPr/>
        </p:nvSpPr>
        <p:spPr>
          <a:xfrm>
            <a:off x="9770567" y="1432137"/>
            <a:ext cx="1355821" cy="1348426"/>
          </a:xfrm>
          <a:custGeom>
            <a:avLst/>
            <a:gdLst/>
            <a:ahLst/>
            <a:cxnLst/>
            <a:rect l="l" t="t" r="r" b="b"/>
            <a:pathLst>
              <a:path w="1355821" h="1348426">
                <a:moveTo>
                  <a:pt x="0" y="0"/>
                </a:moveTo>
                <a:lnTo>
                  <a:pt x="1355821" y="0"/>
                </a:lnTo>
                <a:lnTo>
                  <a:pt x="1355821" y="1348426"/>
                </a:lnTo>
                <a:lnTo>
                  <a:pt x="0" y="134842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1" name="Freeform 21"/>
          <p:cNvSpPr/>
          <p:nvPr/>
        </p:nvSpPr>
        <p:spPr>
          <a:xfrm>
            <a:off x="15864635" y="7705032"/>
            <a:ext cx="1384287" cy="1336466"/>
          </a:xfrm>
          <a:custGeom>
            <a:avLst/>
            <a:gdLst/>
            <a:ahLst/>
            <a:cxnLst/>
            <a:rect l="l" t="t" r="r" b="b"/>
            <a:pathLst>
              <a:path w="1384287" h="1336466">
                <a:moveTo>
                  <a:pt x="0" y="0"/>
                </a:moveTo>
                <a:lnTo>
                  <a:pt x="1384287" y="0"/>
                </a:lnTo>
                <a:lnTo>
                  <a:pt x="1384287" y="1336467"/>
                </a:lnTo>
                <a:lnTo>
                  <a:pt x="0" y="133646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2" name="Freeform 22"/>
          <p:cNvSpPr/>
          <p:nvPr/>
        </p:nvSpPr>
        <p:spPr>
          <a:xfrm rot="-524038">
            <a:off x="1882832" y="7803439"/>
            <a:ext cx="1406781" cy="1448932"/>
          </a:xfrm>
          <a:custGeom>
            <a:avLst/>
            <a:gdLst/>
            <a:ahLst/>
            <a:cxnLst/>
            <a:rect l="l" t="t" r="r" b="b"/>
            <a:pathLst>
              <a:path w="1406781" h="1448932">
                <a:moveTo>
                  <a:pt x="0" y="0"/>
                </a:moveTo>
                <a:lnTo>
                  <a:pt x="1406781" y="0"/>
                </a:lnTo>
                <a:lnTo>
                  <a:pt x="1406781" y="1448932"/>
                </a:lnTo>
                <a:lnTo>
                  <a:pt x="0" y="144893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23" name="Freeform 23"/>
          <p:cNvSpPr/>
          <p:nvPr/>
        </p:nvSpPr>
        <p:spPr>
          <a:xfrm rot="948876">
            <a:off x="1558839" y="8494327"/>
            <a:ext cx="798485" cy="794129"/>
          </a:xfrm>
          <a:custGeom>
            <a:avLst/>
            <a:gdLst/>
            <a:ahLst/>
            <a:cxnLst/>
            <a:rect l="l" t="t" r="r" b="b"/>
            <a:pathLst>
              <a:path w="798485" h="794129">
                <a:moveTo>
                  <a:pt x="0" y="0"/>
                </a:moveTo>
                <a:lnTo>
                  <a:pt x="798485" y="0"/>
                </a:lnTo>
                <a:lnTo>
                  <a:pt x="798485" y="794130"/>
                </a:lnTo>
                <a:lnTo>
                  <a:pt x="0" y="79413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xit" presetSubtype="32" fill="hold" nodeType="clickEffect">
                                  <p:stCondLst>
                                    <p:cond delay="0"/>
                                  </p:stCondLst>
                                  <p:childTnLst>
                                    <p:animEffect transition="out" filter="diamond(out)">
                                      <p:cBhvr>
                                        <p:cTn id="6" dur="2000"/>
                                        <p:tgtEl>
                                          <p:spTgt spid="6"/>
                                        </p:tgtEl>
                                      </p:cBhvr>
                                    </p:animEffect>
                                    <p:set>
                                      <p:cBhvr>
                                        <p:cTn id="7" dur="1" fill="hold">
                                          <p:stCondLst>
                                            <p:cond delay="19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6" presetClass="emph" presetSubtype="0" fill="hold" nodeType="clickEffect">
                                  <p:stCondLst>
                                    <p:cond delay="0"/>
                                  </p:stCondLst>
                                  <p:childTnLst>
                                    <p:animScale>
                                      <p:cBhvr>
                                        <p:cTn id="16" dur="2000" fill="hold"/>
                                        <p:tgtEl>
                                          <p:spTgt spid="6"/>
                                        </p:tgtEl>
                                      </p:cBhvr>
                                      <p:by x="150000" y="150000"/>
                                    </p:animScale>
                                  </p:childTnLst>
                                </p:cTn>
                              </p:par>
                            </p:childTnLst>
                          </p:cTn>
                        </p:par>
                      </p:childTnLst>
                    </p:cTn>
                  </p:par>
                  <p:par>
                    <p:cTn id="17" fill="hold">
                      <p:stCondLst>
                        <p:cond delay="indefinite"/>
                      </p:stCondLst>
                      <p:childTnLst>
                        <p:par>
                          <p:cTn id="18" fill="hold">
                            <p:stCondLst>
                              <p:cond delay="0"/>
                            </p:stCondLst>
                            <p:childTnLst>
                              <p:par>
                                <p:cTn id="19" presetID="1" presetClass="path" presetSubtype="0" accel="50000" decel="50000" fill="hold" nodeType="clickEffect">
                                  <p:stCondLst>
                                    <p:cond delay="0"/>
                                  </p:stCondLst>
                                  <p:childTnLst>
                                    <p:animMotion origin="layout" path="M 0 0 C 0.069 0 0.125 0.056 0.125 0.125 C 0.125 0.194 0.069 0.25 0 0.25 C -0.069 0.25 -0.125 0.194 -0.125 0.125 C -0.125 0.056 -0.069 0 0 0 Z" pathEditMode="relative" ptsTypes="">
                                      <p:cBhvr>
                                        <p:cTn id="20" dur="2000" fill="hold"/>
                                        <p:tgtEl>
                                          <p:spTgt spid="6"/>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4" presetClass="exit" presetSubtype="32" fill="hold" nodeType="clickEffect">
                                  <p:stCondLst>
                                    <p:cond delay="0"/>
                                  </p:stCondLst>
                                  <p:childTnLst>
                                    <p:animEffect transition="out" filter="box(out)">
                                      <p:cBhvr>
                                        <p:cTn id="24" dur="2000"/>
                                        <p:tgtEl>
                                          <p:spTgt spid="6"/>
                                        </p:tgtEl>
                                      </p:cBhvr>
                                    </p:animEffect>
                                    <p:set>
                                      <p:cBhvr>
                                        <p:cTn id="25" dur="1" fill="hold">
                                          <p:stCondLst>
                                            <p:cond delay="1999"/>
                                          </p:stCondLst>
                                        </p:cTn>
                                        <p:tgtEl>
                                          <p:spTgt spid="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00F0D"/>
        </a:solidFill>
        <a:effectLst/>
      </p:bgPr>
    </p:bg>
    <p:spTree>
      <p:nvGrpSpPr>
        <p:cNvPr id="1" name=""/>
        <p:cNvGrpSpPr/>
        <p:nvPr/>
      </p:nvGrpSpPr>
      <p:grpSpPr>
        <a:xfrm>
          <a:off x="0" y="0"/>
          <a:ext cx="0" cy="0"/>
          <a:chOff x="0" y="0"/>
          <a:chExt cx="0" cy="0"/>
        </a:xfrm>
      </p:grpSpPr>
      <p:sp>
        <p:nvSpPr>
          <p:cNvPr id="12" name="TextBox 12"/>
          <p:cNvSpPr txBox="1"/>
          <p:nvPr/>
        </p:nvSpPr>
        <p:spPr>
          <a:xfrm>
            <a:off x="381000" y="647700"/>
            <a:ext cx="11095355" cy="995045"/>
          </a:xfrm>
          <a:prstGeom prst="rect">
            <a:avLst/>
          </a:prstGeom>
        </p:spPr>
        <p:txBody>
          <a:bodyPr wrap="square" lIns="0" tIns="0" rIns="0" bIns="0" rtlCol="0" anchor="t">
            <a:spAutoFit/>
          </a:bodyPr>
          <a:lstStyle/>
          <a:p>
            <a:pPr marL="0" lvl="0" indent="0" algn="l">
              <a:lnSpc>
                <a:spcPts val="7760"/>
              </a:lnSpc>
            </a:pPr>
            <a:r>
              <a:rPr lang="vi-VN" altLang="en-US" sz="9585">
                <a:solidFill>
                  <a:srgbClr val="FFFFFF"/>
                </a:solidFill>
                <a:latin typeface="Times New Roman" panose="02020603050405020304" charset="0"/>
                <a:cs typeface="Times New Roman" panose="02020603050405020304" charset="0"/>
                <a:sym typeface="+mn-ea"/>
              </a:rPr>
              <a:t>Phần 1: MỞ ĐẦU</a:t>
            </a:r>
            <a:endParaRPr lang="en-US" sz="9585">
              <a:solidFill>
                <a:srgbClr val="FFFFFF"/>
              </a:solidFill>
              <a:latin typeface="Times New Roman" panose="02020603050405020304" charset="0"/>
              <a:cs typeface="Times New Roman" panose="02020603050405020304" charset="0"/>
            </a:endParaRPr>
          </a:p>
        </p:txBody>
      </p:sp>
      <p:sp>
        <p:nvSpPr>
          <p:cNvPr id="16" name="Freeform 16"/>
          <p:cNvSpPr/>
          <p:nvPr/>
        </p:nvSpPr>
        <p:spPr>
          <a:xfrm>
            <a:off x="16154627" y="8877599"/>
            <a:ext cx="1098251" cy="1098251"/>
          </a:xfrm>
          <a:custGeom>
            <a:avLst/>
            <a:gdLst/>
            <a:ahLst/>
            <a:cxnLst/>
            <a:rect l="l" t="t" r="r" b="b"/>
            <a:pathLst>
              <a:path w="1098251" h="1098251">
                <a:moveTo>
                  <a:pt x="0" y="0"/>
                </a:moveTo>
                <a:lnTo>
                  <a:pt x="1098251" y="0"/>
                </a:lnTo>
                <a:lnTo>
                  <a:pt x="1098251" y="1098251"/>
                </a:lnTo>
                <a:lnTo>
                  <a:pt x="0" y="109825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1" name="TextBox 21"/>
          <p:cNvSpPr txBox="1"/>
          <p:nvPr/>
        </p:nvSpPr>
        <p:spPr>
          <a:xfrm>
            <a:off x="381000" y="2296795"/>
            <a:ext cx="17312005" cy="6038850"/>
          </a:xfrm>
          <a:prstGeom prst="rect">
            <a:avLst/>
          </a:prstGeom>
        </p:spPr>
        <p:txBody>
          <a:bodyPr wrap="square" lIns="0" tIns="0" rIns="0" bIns="0" rtlCol="0" anchor="t">
            <a:noAutofit/>
          </a:bodyPr>
          <a:lstStyle/>
          <a:p>
            <a:pPr>
              <a:lnSpc>
                <a:spcPts val="3360"/>
              </a:lnSpc>
            </a:pPr>
            <a:r>
              <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rPr>
              <a:t>1.2 Tính cần thiết của đề tài</a:t>
            </a:r>
            <a:endPar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endParaRPr>
          </a:p>
          <a:p>
            <a:pPr marL="457200" lvl="1" indent="457200" algn="just">
              <a:lnSpc>
                <a:spcPct val="100000"/>
              </a:lnSpc>
            </a:pPr>
            <a:r>
              <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rPr>
              <a:t> </a:t>
            </a:r>
            <a:r>
              <a:rPr lang="vi-VN" altLang="en-US" sz="4800">
                <a:solidFill>
                  <a:schemeClr val="bg1"/>
                </a:solidFill>
                <a:latin typeface="Arial" panose="020B0604020202020204" pitchFamily="34" charset="0"/>
                <a:cs typeface="Arial" panose="020B0604020202020204" pitchFamily="34" charset="0"/>
                <a:sym typeface="+mn-ea"/>
              </a:rPr>
              <a:t>- Trực quan hóa dữ liệu là một công cụ quan trọng giúp chúng ta hiểu và phân tích dữ liệu một cách hiệu quả. Do đó, việc nghiên cứu về trực quan hóa dữ liệu là một lĩnh vực có nhiều tiềm năng phát triển.</a:t>
            </a:r>
            <a:endParaRPr lang="vi-VN" altLang="en-US" sz="4800">
              <a:solidFill>
                <a:schemeClr val="bg1"/>
              </a:solidFill>
              <a:latin typeface="Arial" panose="020B0604020202020204" pitchFamily="34" charset="0"/>
              <a:cs typeface="Arial" panose="020B0604020202020204" pitchFamily="34" charset="0"/>
              <a:sym typeface="+mn-ea"/>
            </a:endParaRPr>
          </a:p>
          <a:p>
            <a:pPr marL="457200" lvl="1" indent="457200" algn="just">
              <a:lnSpc>
                <a:spcPct val="100000"/>
              </a:lnSpc>
            </a:pPr>
            <a:r>
              <a:rPr lang="vi-VN" altLang="en-US" sz="4800">
                <a:solidFill>
                  <a:schemeClr val="bg1"/>
                </a:solidFill>
                <a:latin typeface="Arial" panose="020B0604020202020204" pitchFamily="34" charset="0"/>
                <a:cs typeface="Arial" panose="020B0604020202020204" pitchFamily="34" charset="0"/>
                <a:sym typeface="+mn-ea"/>
              </a:rPr>
              <a:t>- Mục đích của việc trực quan hóa dữ liệu là để biến dữ liệu trở nên dễ hiểu và dễ tiếp cận hơn. Trực quan hóa dữ liệu sử dụng các hình ảnh, biểu tượng và đồ thị để truyền tải thông tin từ dữ liệu.</a:t>
            </a:r>
            <a:endParaRPr lang="vi-VN" altLang="en-US" sz="4800">
              <a:solidFill>
                <a:schemeClr val="bg1"/>
              </a:solidFill>
              <a:latin typeface="Arial" panose="020B0604020202020204" pitchFamily="34" charset="0"/>
              <a:cs typeface="Arial" panose="020B0604020202020204" pitchFamily="34" charset="0"/>
              <a:sym typeface="+mn-ea"/>
            </a:endParaRPr>
          </a:p>
          <a:p>
            <a:pPr>
              <a:lnSpc>
                <a:spcPts val="3360"/>
              </a:lnSpc>
            </a:pPr>
            <a:endParaRPr lang="en-US" sz="4800">
              <a:solidFill>
                <a:srgbClr val="FFFFFF"/>
              </a:solidFill>
              <a:latin typeface="Maven Pro" panose="00000500000000000000"/>
            </a:endParaRPr>
          </a:p>
        </p:txBody>
      </p:sp>
      <p:sp>
        <p:nvSpPr>
          <p:cNvPr id="22" name="Freeform 4"/>
          <p:cNvSpPr/>
          <p:nvPr/>
        </p:nvSpPr>
        <p:spPr>
          <a:xfrm rot="-849110">
            <a:off x="14827159" y="-2114636"/>
            <a:ext cx="4600506" cy="4525225"/>
          </a:xfrm>
          <a:custGeom>
            <a:avLst/>
            <a:gdLst/>
            <a:ahLst/>
            <a:cxnLst/>
            <a:rect l="l" t="t" r="r" b="b"/>
            <a:pathLst>
              <a:path w="4600506" h="4525225">
                <a:moveTo>
                  <a:pt x="0" y="0"/>
                </a:moveTo>
                <a:lnTo>
                  <a:pt x="4600505" y="0"/>
                </a:lnTo>
                <a:lnTo>
                  <a:pt x="4600505" y="4525225"/>
                </a:lnTo>
                <a:lnTo>
                  <a:pt x="0" y="4525225"/>
                </a:lnTo>
                <a:lnTo>
                  <a:pt x="0" y="0"/>
                </a:lnTo>
                <a:close/>
              </a:path>
            </a:pathLst>
          </a:custGeom>
          <a:blipFill>
            <a:blip r:embed="rId3">
              <a:alphaModFix amt="53000"/>
              <a:extLst>
                <a:ext uri="{96DAC541-7B7A-43D3-8B79-37D633B846F1}">
                  <asvg:svgBlip xmlns:asvg="http://schemas.microsoft.com/office/drawing/2016/SVG/main" r:embed="rId4"/>
                </a:ext>
              </a:extLst>
            </a:blip>
            <a:stretch>
              <a:fillRect/>
            </a:stretch>
          </a:blipFill>
        </p:spPr>
      </p:sp>
      <p:sp>
        <p:nvSpPr>
          <p:cNvPr id="25" name="Freeform 25"/>
          <p:cNvSpPr/>
          <p:nvPr/>
        </p:nvSpPr>
        <p:spPr>
          <a:xfrm rot="5400000">
            <a:off x="10584333" y="-927899"/>
            <a:ext cx="566401" cy="2532689"/>
          </a:xfrm>
          <a:custGeom>
            <a:avLst/>
            <a:gdLst/>
            <a:ahLst/>
            <a:cxnLst/>
            <a:rect l="l" t="t" r="r" b="b"/>
            <a:pathLst>
              <a:path w="566401" h="2532689">
                <a:moveTo>
                  <a:pt x="0" y="0"/>
                </a:moveTo>
                <a:lnTo>
                  <a:pt x="566401" y="0"/>
                </a:lnTo>
                <a:lnTo>
                  <a:pt x="566401" y="2532689"/>
                </a:lnTo>
                <a:lnTo>
                  <a:pt x="0" y="25326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Freeform 7"/>
          <p:cNvSpPr/>
          <p:nvPr/>
        </p:nvSpPr>
        <p:spPr>
          <a:xfrm rot="-592447">
            <a:off x="236855" y="8879205"/>
            <a:ext cx="1900555" cy="1152525"/>
          </a:xfrm>
          <a:custGeom>
            <a:avLst/>
            <a:gdLst/>
            <a:ahLst/>
            <a:cxnLst/>
            <a:rect l="l" t="t" r="r" b="b"/>
            <a:pathLst>
              <a:path w="1454177" h="1152766">
                <a:moveTo>
                  <a:pt x="0" y="0"/>
                </a:moveTo>
                <a:lnTo>
                  <a:pt x="1454177" y="0"/>
                </a:lnTo>
                <a:lnTo>
                  <a:pt x="1454177" y="1152767"/>
                </a:lnTo>
                <a:lnTo>
                  <a:pt x="0" y="11527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2" name="Freeform 5"/>
          <p:cNvSpPr/>
          <p:nvPr/>
        </p:nvSpPr>
        <p:spPr>
          <a:xfrm rot="-4720752" flipH="1">
            <a:off x="7832371" y="2397564"/>
            <a:ext cx="3088638" cy="13067313"/>
          </a:xfrm>
          <a:custGeom>
            <a:avLst/>
            <a:gdLst/>
            <a:ahLst/>
            <a:cxnLst/>
            <a:rect l="l" t="t" r="r" b="b"/>
            <a:pathLst>
              <a:path w="3088638" h="13067313">
                <a:moveTo>
                  <a:pt x="3088638" y="0"/>
                </a:moveTo>
                <a:lnTo>
                  <a:pt x="0" y="0"/>
                </a:lnTo>
                <a:lnTo>
                  <a:pt x="0" y="13067313"/>
                </a:lnTo>
                <a:lnTo>
                  <a:pt x="3088638" y="13067313"/>
                </a:lnTo>
                <a:lnTo>
                  <a:pt x="3088638"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blinds(horizontal)">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box(in)">
                                      <p:cBhvr>
                                        <p:cTn id="17" dur="2000"/>
                                        <p:tgtEl>
                                          <p:spTgt spid="2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1">
                                            <p:txEl>
                                              <p:pRg st="2" end="2"/>
                                            </p:txEl>
                                          </p:spTgt>
                                        </p:tgtEl>
                                        <p:attrNameLst>
                                          <p:attrName>style.visibility</p:attrName>
                                        </p:attrNameLst>
                                      </p:cBhvr>
                                      <p:to>
                                        <p:strVal val="visible"/>
                                      </p:to>
                                    </p:set>
                                    <p:animEffect transition="in" filter="box(in)">
                                      <p:cBhvr>
                                        <p:cTn id="22" dur="20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0F0D"/>
        </a:solidFill>
        <a:effectLst/>
      </p:bgPr>
    </p:bg>
    <p:spTree>
      <p:nvGrpSpPr>
        <p:cNvPr id="1" name=""/>
        <p:cNvGrpSpPr/>
        <p:nvPr/>
      </p:nvGrpSpPr>
      <p:grpSpPr>
        <a:xfrm>
          <a:off x="0" y="0"/>
          <a:ext cx="0" cy="0"/>
          <a:chOff x="0" y="0"/>
          <a:chExt cx="0" cy="0"/>
        </a:xfrm>
      </p:grpSpPr>
      <p:sp>
        <p:nvSpPr>
          <p:cNvPr id="2" name="TextBox 2"/>
          <p:cNvSpPr txBox="1"/>
          <p:nvPr/>
        </p:nvSpPr>
        <p:spPr>
          <a:xfrm>
            <a:off x="457200" y="876300"/>
            <a:ext cx="12901930" cy="1131570"/>
          </a:xfrm>
          <a:prstGeom prst="rect">
            <a:avLst/>
          </a:prstGeom>
        </p:spPr>
        <p:txBody>
          <a:bodyPr lIns="0" tIns="0" rIns="0" bIns="0" rtlCol="0" anchor="t">
            <a:noAutofit/>
          </a:bodyPr>
          <a:lstStyle/>
          <a:p>
            <a:pPr marL="0" lvl="0" indent="0" algn="l">
              <a:lnSpc>
                <a:spcPts val="7760"/>
              </a:lnSpc>
            </a:pPr>
            <a:r>
              <a:rPr lang="vi-VN" altLang="en-US" sz="9950">
                <a:solidFill>
                  <a:srgbClr val="FFFFFF"/>
                </a:solidFill>
                <a:latin typeface="Times New Roman" panose="02020603050405020304" charset="0"/>
                <a:cs typeface="Times New Roman" panose="02020603050405020304" charset="0"/>
              </a:rPr>
              <a:t>Phần 2: TỔNG QUAN</a:t>
            </a:r>
            <a:r>
              <a:rPr lang="vi-VN" altLang="en-US" sz="9950">
                <a:solidFill>
                  <a:srgbClr val="FFFFFF"/>
                </a:solidFill>
                <a:latin typeface="Saira ExtraCondensed Medium" panose="00000608000000000000"/>
              </a:rPr>
              <a:t> </a:t>
            </a:r>
            <a:endParaRPr lang="vi-VN" altLang="en-US" sz="9950">
              <a:solidFill>
                <a:srgbClr val="FFFFFF"/>
              </a:solidFill>
              <a:latin typeface="Saira ExtraCondensed Medium" panose="00000608000000000000"/>
            </a:endParaRPr>
          </a:p>
        </p:txBody>
      </p:sp>
      <p:sp>
        <p:nvSpPr>
          <p:cNvPr id="4" name="Freeform 4"/>
          <p:cNvSpPr/>
          <p:nvPr/>
        </p:nvSpPr>
        <p:spPr>
          <a:xfrm rot="-849110">
            <a:off x="14827159" y="-2114636"/>
            <a:ext cx="4600506" cy="4525225"/>
          </a:xfrm>
          <a:custGeom>
            <a:avLst/>
            <a:gdLst/>
            <a:ahLst/>
            <a:cxnLst/>
            <a:rect l="l" t="t" r="r" b="b"/>
            <a:pathLst>
              <a:path w="4600506" h="4525225">
                <a:moveTo>
                  <a:pt x="0" y="0"/>
                </a:moveTo>
                <a:lnTo>
                  <a:pt x="4600505" y="0"/>
                </a:lnTo>
                <a:lnTo>
                  <a:pt x="4600505" y="4525225"/>
                </a:lnTo>
                <a:lnTo>
                  <a:pt x="0" y="4525225"/>
                </a:lnTo>
                <a:lnTo>
                  <a:pt x="0" y="0"/>
                </a:lnTo>
                <a:close/>
              </a:path>
            </a:pathLst>
          </a:custGeom>
          <a:blipFill>
            <a:blip r:embed="rId1">
              <a:alphaModFix amt="53000"/>
              <a:extLst>
                <a:ext uri="{96DAC541-7B7A-43D3-8B79-37D633B846F1}">
                  <asvg:svgBlip xmlns:asvg="http://schemas.microsoft.com/office/drawing/2016/SVG/main" r:embed="rId2"/>
                </a:ext>
              </a:extLst>
            </a:blip>
            <a:stretch>
              <a:fillRect/>
            </a:stretch>
          </a:blipFill>
        </p:spPr>
      </p:sp>
      <p:sp>
        <p:nvSpPr>
          <p:cNvPr id="25" name="Freeform 25"/>
          <p:cNvSpPr/>
          <p:nvPr/>
        </p:nvSpPr>
        <p:spPr>
          <a:xfrm rot="5400000">
            <a:off x="12184533" y="-901864"/>
            <a:ext cx="566401" cy="2532689"/>
          </a:xfrm>
          <a:custGeom>
            <a:avLst/>
            <a:gdLst/>
            <a:ahLst/>
            <a:cxnLst/>
            <a:rect l="l" t="t" r="r" b="b"/>
            <a:pathLst>
              <a:path w="566401" h="2532689">
                <a:moveTo>
                  <a:pt x="0" y="0"/>
                </a:moveTo>
                <a:lnTo>
                  <a:pt x="566401" y="0"/>
                </a:lnTo>
                <a:lnTo>
                  <a:pt x="566401" y="2532689"/>
                </a:lnTo>
                <a:lnTo>
                  <a:pt x="0" y="25326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0" name="Text Box 29"/>
          <p:cNvSpPr txBox="1"/>
          <p:nvPr/>
        </p:nvSpPr>
        <p:spPr>
          <a:xfrm>
            <a:off x="533400" y="2400300"/>
            <a:ext cx="9174480" cy="7285990"/>
          </a:xfrm>
          <a:prstGeom prst="rect">
            <a:avLst/>
          </a:prstGeom>
          <a:noFill/>
        </p:spPr>
        <p:txBody>
          <a:bodyPr wrap="square" rtlCol="0">
            <a:noAutofit/>
          </a:bodyPr>
          <a:p>
            <a:r>
              <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rPr>
              <a:t>2.1 Khai phá dữ liệu là gì</a:t>
            </a:r>
            <a:endParaRPr lang="en-US" sz="4800">
              <a:gradFill>
                <a:gsLst>
                  <a:gs pos="0">
                    <a:srgbClr val="FECF40"/>
                  </a:gs>
                  <a:gs pos="100000">
                    <a:srgbClr val="846C21"/>
                  </a:gs>
                </a:gsLst>
                <a:lin scaled="0"/>
              </a:gradFill>
              <a:latin typeface="Arial" panose="020B0604020202020204" pitchFamily="34" charset="0"/>
              <a:cs typeface="Arial" panose="020B0604020202020204" pitchFamily="34" charset="0"/>
            </a:endParaRPr>
          </a:p>
          <a:p>
            <a:pPr marL="457200" lvl="1" indent="457200" algn="just"/>
            <a:r>
              <a:rPr 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rPr>
              <a:t></a:t>
            </a:r>
            <a:r>
              <a:rPr sz="4800">
                <a:solidFill>
                  <a:schemeClr val="bg1"/>
                </a:solidFill>
                <a:latin typeface="Arial" panose="020B0604020202020204" pitchFamily="34" charset="0"/>
                <a:cs typeface="Arial" panose="020B0604020202020204" pitchFamily="34" charset="0"/>
                <a:sym typeface="+mn-ea"/>
              </a:rPr>
              <a:t> </a:t>
            </a:r>
            <a:r>
              <a:rPr sz="4400">
                <a:solidFill>
                  <a:schemeClr val="bg1"/>
                </a:solidFill>
                <a:latin typeface="Arial" panose="020B0604020202020204" pitchFamily="34" charset="0"/>
                <a:cs typeface="Arial" panose="020B0604020202020204" pitchFamily="34" charset="0"/>
                <a:sym typeface="+mn-ea"/>
              </a:rPr>
              <a:t>Khai phá dữ liệu là một tập hợp các kĩ thuật được sử dụng để tự động khai thác và tìm ra các mối quan hệ lẫn nhau của dữ liệu trong một tập hợp dữ liệu khổng lồ và phức tạp, đồng thời cũng tìm ra các mẫu tìm ẩn trong tập dữ liệu đó. </a:t>
            </a:r>
            <a:endParaRPr sz="4400">
              <a:solidFill>
                <a:schemeClr val="bg1"/>
              </a:solidFill>
              <a:latin typeface="Arial" panose="020B0604020202020204" pitchFamily="34" charset="0"/>
              <a:cs typeface="Arial" panose="020B0604020202020204" pitchFamily="34" charset="0"/>
              <a:sym typeface="+mn-ea"/>
            </a:endParaRPr>
          </a:p>
        </p:txBody>
      </p:sp>
      <p:sp>
        <p:nvSpPr>
          <p:cNvPr id="31" name="Freeform 16"/>
          <p:cNvSpPr/>
          <p:nvPr/>
        </p:nvSpPr>
        <p:spPr>
          <a:xfrm>
            <a:off x="16230827" y="8953799"/>
            <a:ext cx="1098251" cy="1098251"/>
          </a:xfrm>
          <a:custGeom>
            <a:avLst/>
            <a:gdLst/>
            <a:ahLst/>
            <a:cxnLst/>
            <a:rect l="l" t="t" r="r" b="b"/>
            <a:pathLst>
              <a:path w="1098251" h="1098251">
                <a:moveTo>
                  <a:pt x="0" y="0"/>
                </a:moveTo>
                <a:lnTo>
                  <a:pt x="1098251" y="0"/>
                </a:lnTo>
                <a:lnTo>
                  <a:pt x="1098251" y="1098251"/>
                </a:lnTo>
                <a:lnTo>
                  <a:pt x="0" y="10982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Freeform 5"/>
          <p:cNvSpPr/>
          <p:nvPr/>
        </p:nvSpPr>
        <p:spPr>
          <a:xfrm rot="-4720752" flipH="1">
            <a:off x="8213371" y="2321364"/>
            <a:ext cx="3088638" cy="13067313"/>
          </a:xfrm>
          <a:custGeom>
            <a:avLst/>
            <a:gdLst/>
            <a:ahLst/>
            <a:cxnLst/>
            <a:rect l="l" t="t" r="r" b="b"/>
            <a:pathLst>
              <a:path w="3088638" h="13067313">
                <a:moveTo>
                  <a:pt x="3088638" y="0"/>
                </a:moveTo>
                <a:lnTo>
                  <a:pt x="0" y="0"/>
                </a:lnTo>
                <a:lnTo>
                  <a:pt x="0" y="13067313"/>
                </a:lnTo>
                <a:lnTo>
                  <a:pt x="3088638" y="13067313"/>
                </a:lnTo>
                <a:lnTo>
                  <a:pt x="3088638"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3" name="Freeform 7"/>
          <p:cNvSpPr/>
          <p:nvPr/>
        </p:nvSpPr>
        <p:spPr>
          <a:xfrm rot="-592447">
            <a:off x="236855" y="8803005"/>
            <a:ext cx="1900555" cy="1152525"/>
          </a:xfrm>
          <a:custGeom>
            <a:avLst/>
            <a:gdLst/>
            <a:ahLst/>
            <a:cxnLst/>
            <a:rect l="l" t="t" r="r" b="b"/>
            <a:pathLst>
              <a:path w="1454177" h="1152766">
                <a:moveTo>
                  <a:pt x="0" y="0"/>
                </a:moveTo>
                <a:lnTo>
                  <a:pt x="1454177" y="0"/>
                </a:lnTo>
                <a:lnTo>
                  <a:pt x="1454177" y="1152767"/>
                </a:lnTo>
                <a:lnTo>
                  <a:pt x="0" y="11527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pic>
        <p:nvPicPr>
          <p:cNvPr id="3" name="Picture 2"/>
          <p:cNvPicPr>
            <a:picLocks noChangeAspect="1"/>
          </p:cNvPicPr>
          <p:nvPr/>
        </p:nvPicPr>
        <p:blipFill>
          <a:blip r:embed="rId11"/>
          <a:stretch>
            <a:fillRect/>
          </a:stretch>
        </p:blipFill>
        <p:spPr>
          <a:xfrm>
            <a:off x="10134600" y="3390900"/>
            <a:ext cx="8152765" cy="4321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
                                            <p:txEl>
                                              <p:pRg st="0" end="0"/>
                                            </p:txEl>
                                          </p:spTgt>
                                        </p:tgtEl>
                                        <p:attrNameLst>
                                          <p:attrName>style.visibility</p:attrName>
                                        </p:attrNameLst>
                                      </p:cBhvr>
                                      <p:to>
                                        <p:strVal val="visible"/>
                                      </p:to>
                                    </p:set>
                                    <p:animEffect transition="in" filter="blinds(horizontal)">
                                      <p:cBhvr>
                                        <p:cTn id="12" dur="500"/>
                                        <p:tgtEl>
                                          <p:spTgt spid="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0">
                                            <p:txEl>
                                              <p:pRg st="1" end="1"/>
                                            </p:txEl>
                                          </p:spTgt>
                                        </p:tgtEl>
                                        <p:attrNameLst>
                                          <p:attrName>style.visibility</p:attrName>
                                        </p:attrNameLst>
                                      </p:cBhvr>
                                      <p:to>
                                        <p:strVal val="visible"/>
                                      </p:to>
                                    </p:set>
                                    <p:animEffect transition="in" filter="box(in)">
                                      <p:cBhvr>
                                        <p:cTn id="17" dur="2000"/>
                                        <p:tgtEl>
                                          <p:spTgt spid="3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ox(in)">
                                      <p:cBhvr>
                                        <p:cTn id="2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00F0D"/>
        </a:solidFill>
        <a:effectLst/>
      </p:bgPr>
    </p:bg>
    <p:spTree>
      <p:nvGrpSpPr>
        <p:cNvPr id="1" name=""/>
        <p:cNvGrpSpPr/>
        <p:nvPr/>
      </p:nvGrpSpPr>
      <p:grpSpPr>
        <a:xfrm>
          <a:off x="0" y="0"/>
          <a:ext cx="0" cy="0"/>
          <a:chOff x="0" y="0"/>
          <a:chExt cx="0" cy="0"/>
        </a:xfrm>
      </p:grpSpPr>
      <p:sp>
        <p:nvSpPr>
          <p:cNvPr id="12" name="TextBox 12"/>
          <p:cNvSpPr txBox="1"/>
          <p:nvPr/>
        </p:nvSpPr>
        <p:spPr>
          <a:xfrm>
            <a:off x="304800" y="800100"/>
            <a:ext cx="12393930" cy="995045"/>
          </a:xfrm>
          <a:prstGeom prst="rect">
            <a:avLst/>
          </a:prstGeom>
        </p:spPr>
        <p:txBody>
          <a:bodyPr wrap="square" lIns="0" tIns="0" rIns="0" bIns="0" rtlCol="0" anchor="t">
            <a:spAutoFit/>
          </a:bodyPr>
          <a:lstStyle/>
          <a:p>
            <a:pPr marL="0" lvl="0" indent="0" algn="l">
              <a:lnSpc>
                <a:spcPts val="7760"/>
              </a:lnSpc>
            </a:pPr>
            <a:r>
              <a:rPr lang="vi-VN" altLang="en-US" sz="9585">
                <a:solidFill>
                  <a:srgbClr val="FFFFFF"/>
                </a:solidFill>
                <a:latin typeface="Times New Roman" panose="02020603050405020304" charset="0"/>
                <a:cs typeface="Times New Roman" panose="02020603050405020304" charset="0"/>
                <a:sym typeface="+mn-ea"/>
              </a:rPr>
              <a:t>Phần 2: TỔNG QUAN</a:t>
            </a:r>
            <a:endParaRPr lang="en-US" sz="9585">
              <a:solidFill>
                <a:srgbClr val="FFFFFF"/>
              </a:solidFill>
              <a:latin typeface="Times New Roman" panose="02020603050405020304" charset="0"/>
              <a:cs typeface="Times New Roman" panose="02020603050405020304" charset="0"/>
            </a:endParaRPr>
          </a:p>
        </p:txBody>
      </p:sp>
      <p:sp>
        <p:nvSpPr>
          <p:cNvPr id="16" name="Freeform 16"/>
          <p:cNvSpPr/>
          <p:nvPr/>
        </p:nvSpPr>
        <p:spPr>
          <a:xfrm>
            <a:off x="16154627" y="8877599"/>
            <a:ext cx="1098251" cy="1098251"/>
          </a:xfrm>
          <a:custGeom>
            <a:avLst/>
            <a:gdLst/>
            <a:ahLst/>
            <a:cxnLst/>
            <a:rect l="l" t="t" r="r" b="b"/>
            <a:pathLst>
              <a:path w="1098251" h="1098251">
                <a:moveTo>
                  <a:pt x="0" y="0"/>
                </a:moveTo>
                <a:lnTo>
                  <a:pt x="1098251" y="0"/>
                </a:lnTo>
                <a:lnTo>
                  <a:pt x="1098251" y="1098251"/>
                </a:lnTo>
                <a:lnTo>
                  <a:pt x="0" y="109825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1" name="TextBox 21"/>
          <p:cNvSpPr txBox="1"/>
          <p:nvPr/>
        </p:nvSpPr>
        <p:spPr>
          <a:xfrm>
            <a:off x="152400" y="2171700"/>
            <a:ext cx="17312005" cy="6433820"/>
          </a:xfrm>
          <a:prstGeom prst="rect">
            <a:avLst/>
          </a:prstGeom>
        </p:spPr>
        <p:txBody>
          <a:bodyPr wrap="square" lIns="0" tIns="0" rIns="0" bIns="0" rtlCol="0" anchor="t">
            <a:noAutofit/>
          </a:bodyPr>
          <a:lstStyle/>
          <a:p>
            <a:pPr>
              <a:lnSpc>
                <a:spcPts val="3360"/>
              </a:lnSpc>
            </a:pPr>
            <a:r>
              <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rPr>
              <a:t>2.2 Các chức năng của khai phá dữ </a:t>
            </a:r>
            <a:r>
              <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rPr>
              <a:t>liệu</a:t>
            </a:r>
            <a:endPar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endParaRPr>
          </a:p>
          <a:p>
            <a:pPr marL="457200" lvl="1" indent="457200" algn="just">
              <a:lnSpc>
                <a:spcPct val="100000"/>
              </a:lnSpc>
            </a:pPr>
            <a:r>
              <a:rPr lang="vi-VN" altLang="en-US" sz="4000">
                <a:solidFill>
                  <a:schemeClr val="bg1"/>
                </a:solidFill>
                <a:latin typeface="Arial" panose="020B0604020202020204" pitchFamily="34" charset="0"/>
                <a:cs typeface="Arial" panose="020B0604020202020204" pitchFamily="34" charset="0"/>
                <a:sym typeface="+mn-ea"/>
              </a:rPr>
              <a:t> Data Mining được chia nhỏ thành một số hướng chính như sau:</a:t>
            </a:r>
            <a:endParaRPr lang="vi-VN" altLang="en-US" sz="4000">
              <a:solidFill>
                <a:schemeClr val="bg1"/>
              </a:solidFill>
              <a:latin typeface="Arial" panose="020B0604020202020204" pitchFamily="34" charset="0"/>
              <a:cs typeface="Arial" panose="020B0604020202020204" pitchFamily="34" charset="0"/>
              <a:sym typeface="+mn-ea"/>
            </a:endParaRPr>
          </a:p>
          <a:p>
            <a:pPr marL="914400" lvl="2" indent="457200" algn="just">
              <a:lnSpc>
                <a:spcPct val="100000"/>
              </a:lnSpc>
            </a:pPr>
            <a:r>
              <a:rPr lang="vi-VN" altLang="en-US" sz="4000">
                <a:solidFill>
                  <a:schemeClr val="bg1"/>
                </a:solidFill>
                <a:latin typeface="Arial" panose="020B0604020202020204" pitchFamily="34" charset="0"/>
                <a:cs typeface="Arial" panose="020B0604020202020204" pitchFamily="34" charset="0"/>
                <a:sym typeface="+mn-ea"/>
              </a:rPr>
              <a:t>+ Mô tả khái niệm: thiên về mô tả, tổng hợp và tóm tắt khái niệm.</a:t>
            </a:r>
            <a:endParaRPr lang="vi-VN" altLang="en-US" sz="4000">
              <a:solidFill>
                <a:schemeClr val="bg1"/>
              </a:solidFill>
              <a:latin typeface="Arial" panose="020B0604020202020204" pitchFamily="34" charset="0"/>
              <a:cs typeface="Arial" panose="020B0604020202020204" pitchFamily="34" charset="0"/>
              <a:sym typeface="+mn-ea"/>
            </a:endParaRPr>
          </a:p>
          <a:p>
            <a:pPr marL="914400" lvl="2" indent="457200" algn="just">
              <a:lnSpc>
                <a:spcPct val="100000"/>
              </a:lnSpc>
            </a:pPr>
            <a:r>
              <a:rPr lang="vi-VN" altLang="en-US" sz="4000">
                <a:solidFill>
                  <a:schemeClr val="bg1"/>
                </a:solidFill>
                <a:latin typeface="Arial" panose="020B0604020202020204" pitchFamily="34" charset="0"/>
                <a:cs typeface="Arial" panose="020B0604020202020204" pitchFamily="34" charset="0"/>
                <a:sym typeface="+mn-ea"/>
              </a:rPr>
              <a:t>+ Luật kết hợp: là dạng luật biểu diễn tri thức ở dạng khá đơn giản.</a:t>
            </a:r>
            <a:endParaRPr lang="vi-VN" altLang="en-US" sz="4000">
              <a:solidFill>
                <a:schemeClr val="bg1"/>
              </a:solidFill>
              <a:latin typeface="Arial" panose="020B0604020202020204" pitchFamily="34" charset="0"/>
              <a:cs typeface="Arial" panose="020B0604020202020204" pitchFamily="34" charset="0"/>
              <a:sym typeface="+mn-ea"/>
            </a:endParaRPr>
          </a:p>
          <a:p>
            <a:pPr marL="914400" lvl="2" indent="457200" algn="just">
              <a:lnSpc>
                <a:spcPct val="100000"/>
              </a:lnSpc>
            </a:pPr>
            <a:r>
              <a:rPr lang="vi-VN" altLang="en-US" sz="4000">
                <a:solidFill>
                  <a:schemeClr val="bg1"/>
                </a:solidFill>
                <a:latin typeface="Arial" panose="020B0604020202020204" pitchFamily="34" charset="0"/>
                <a:cs typeface="Arial" panose="020B0604020202020204" pitchFamily="34" charset="0"/>
                <a:sym typeface="+mn-ea"/>
              </a:rPr>
              <a:t>+ Phân lớp và dự đoán: xếp một đối tượng vào một trong những lớp đã biết trước.</a:t>
            </a:r>
            <a:endParaRPr lang="vi-VN" altLang="en-US" sz="4000">
              <a:solidFill>
                <a:schemeClr val="bg1"/>
              </a:solidFill>
              <a:latin typeface="Arial" panose="020B0604020202020204" pitchFamily="34" charset="0"/>
              <a:cs typeface="Arial" panose="020B0604020202020204" pitchFamily="34" charset="0"/>
              <a:sym typeface="+mn-ea"/>
            </a:endParaRPr>
          </a:p>
          <a:p>
            <a:pPr marL="914400" lvl="2" indent="457200" algn="just">
              <a:lnSpc>
                <a:spcPct val="100000"/>
              </a:lnSpc>
            </a:pPr>
            <a:r>
              <a:rPr lang="vi-VN" altLang="en-US" sz="4000">
                <a:solidFill>
                  <a:schemeClr val="bg1"/>
                </a:solidFill>
                <a:latin typeface="Arial" panose="020B0604020202020204" pitchFamily="34" charset="0"/>
                <a:cs typeface="Arial" panose="020B0604020202020204" pitchFamily="34" charset="0"/>
                <a:sym typeface="+mn-ea"/>
              </a:rPr>
              <a:t>+ Phân cụm: xếp các đối tượng theo từng cụm.</a:t>
            </a:r>
            <a:endParaRPr lang="vi-VN" altLang="en-US" sz="4000">
              <a:solidFill>
                <a:schemeClr val="bg1"/>
              </a:solidFill>
              <a:latin typeface="Arial" panose="020B0604020202020204" pitchFamily="34" charset="0"/>
              <a:cs typeface="Arial" panose="020B0604020202020204" pitchFamily="34" charset="0"/>
              <a:sym typeface="+mn-ea"/>
            </a:endParaRPr>
          </a:p>
          <a:p>
            <a:pPr marL="914400" lvl="2" indent="457200" algn="just">
              <a:lnSpc>
                <a:spcPct val="100000"/>
              </a:lnSpc>
            </a:pPr>
            <a:r>
              <a:rPr lang="vi-VN" altLang="en-US" sz="4000">
                <a:solidFill>
                  <a:schemeClr val="bg1"/>
                </a:solidFill>
                <a:latin typeface="Arial" panose="020B0604020202020204" pitchFamily="34" charset="0"/>
                <a:cs typeface="Arial" panose="020B0604020202020204" pitchFamily="34" charset="0"/>
                <a:sym typeface="+mn-ea"/>
              </a:rPr>
              <a:t>+ Khai phá chuỗi: tương tự như khai phá luận kết hợp nhưng có thêm tính thứ tự và tính thời gian.</a:t>
            </a:r>
            <a:endParaRPr lang="vi-VN" altLang="en-US" sz="4000">
              <a:solidFill>
                <a:schemeClr val="bg1"/>
              </a:solidFill>
              <a:latin typeface="Arial" panose="020B0604020202020204" pitchFamily="34" charset="0"/>
              <a:cs typeface="Arial" panose="020B0604020202020204" pitchFamily="34" charset="0"/>
              <a:sym typeface="+mn-ea"/>
            </a:endParaRPr>
          </a:p>
        </p:txBody>
      </p:sp>
      <p:sp>
        <p:nvSpPr>
          <p:cNvPr id="22" name="Freeform 4"/>
          <p:cNvSpPr/>
          <p:nvPr/>
        </p:nvSpPr>
        <p:spPr>
          <a:xfrm rot="-849110">
            <a:off x="14827159" y="-2114636"/>
            <a:ext cx="4600506" cy="4525225"/>
          </a:xfrm>
          <a:custGeom>
            <a:avLst/>
            <a:gdLst/>
            <a:ahLst/>
            <a:cxnLst/>
            <a:rect l="l" t="t" r="r" b="b"/>
            <a:pathLst>
              <a:path w="4600506" h="4525225">
                <a:moveTo>
                  <a:pt x="0" y="0"/>
                </a:moveTo>
                <a:lnTo>
                  <a:pt x="4600505" y="0"/>
                </a:lnTo>
                <a:lnTo>
                  <a:pt x="4600505" y="4525225"/>
                </a:lnTo>
                <a:lnTo>
                  <a:pt x="0" y="4525225"/>
                </a:lnTo>
                <a:lnTo>
                  <a:pt x="0" y="0"/>
                </a:lnTo>
                <a:close/>
              </a:path>
            </a:pathLst>
          </a:custGeom>
          <a:blipFill>
            <a:blip r:embed="rId3">
              <a:alphaModFix amt="53000"/>
              <a:extLst>
                <a:ext uri="{96DAC541-7B7A-43D3-8B79-37D633B846F1}">
                  <asvg:svgBlip xmlns:asvg="http://schemas.microsoft.com/office/drawing/2016/SVG/main" r:embed="rId4"/>
                </a:ext>
              </a:extLst>
            </a:blip>
            <a:stretch>
              <a:fillRect/>
            </a:stretch>
          </a:blipFill>
        </p:spPr>
      </p:sp>
      <p:sp>
        <p:nvSpPr>
          <p:cNvPr id="25" name="Freeform 25"/>
          <p:cNvSpPr/>
          <p:nvPr/>
        </p:nvSpPr>
        <p:spPr>
          <a:xfrm rot="5400000">
            <a:off x="11574933" y="-983144"/>
            <a:ext cx="566401" cy="2532689"/>
          </a:xfrm>
          <a:custGeom>
            <a:avLst/>
            <a:gdLst/>
            <a:ahLst/>
            <a:cxnLst/>
            <a:rect l="l" t="t" r="r" b="b"/>
            <a:pathLst>
              <a:path w="566401" h="2532689">
                <a:moveTo>
                  <a:pt x="0" y="0"/>
                </a:moveTo>
                <a:lnTo>
                  <a:pt x="566401" y="0"/>
                </a:lnTo>
                <a:lnTo>
                  <a:pt x="566401" y="2532689"/>
                </a:lnTo>
                <a:lnTo>
                  <a:pt x="0" y="25326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Freeform 7"/>
          <p:cNvSpPr/>
          <p:nvPr/>
        </p:nvSpPr>
        <p:spPr>
          <a:xfrm rot="-592447">
            <a:off x="236855" y="8879205"/>
            <a:ext cx="1900555" cy="1152525"/>
          </a:xfrm>
          <a:custGeom>
            <a:avLst/>
            <a:gdLst/>
            <a:ahLst/>
            <a:cxnLst/>
            <a:rect l="l" t="t" r="r" b="b"/>
            <a:pathLst>
              <a:path w="1454177" h="1152766">
                <a:moveTo>
                  <a:pt x="0" y="0"/>
                </a:moveTo>
                <a:lnTo>
                  <a:pt x="1454177" y="0"/>
                </a:lnTo>
                <a:lnTo>
                  <a:pt x="1454177" y="1152767"/>
                </a:lnTo>
                <a:lnTo>
                  <a:pt x="0" y="11527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2" name="Freeform 5"/>
          <p:cNvSpPr/>
          <p:nvPr/>
        </p:nvSpPr>
        <p:spPr>
          <a:xfrm rot="-4720752" flipH="1">
            <a:off x="7832371" y="2397564"/>
            <a:ext cx="3088638" cy="13067313"/>
          </a:xfrm>
          <a:custGeom>
            <a:avLst/>
            <a:gdLst/>
            <a:ahLst/>
            <a:cxnLst/>
            <a:rect l="l" t="t" r="r" b="b"/>
            <a:pathLst>
              <a:path w="3088638" h="13067313">
                <a:moveTo>
                  <a:pt x="3088638" y="0"/>
                </a:moveTo>
                <a:lnTo>
                  <a:pt x="0" y="0"/>
                </a:lnTo>
                <a:lnTo>
                  <a:pt x="0" y="13067313"/>
                </a:lnTo>
                <a:lnTo>
                  <a:pt x="3088638" y="13067313"/>
                </a:lnTo>
                <a:lnTo>
                  <a:pt x="3088638"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blinds(horizontal)">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box(in)">
                                      <p:cBhvr>
                                        <p:cTn id="17" dur="2000"/>
                                        <p:tgtEl>
                                          <p:spTgt spid="21">
                                            <p:txEl>
                                              <p:pRg st="1" end="1"/>
                                            </p:txEl>
                                          </p:spTgt>
                                        </p:tgtEl>
                                      </p:cBhvr>
                                    </p:animEffect>
                                  </p:childTnLst>
                                </p:cTn>
                              </p:par>
                              <p:par>
                                <p:cTn id="18" presetID="4" presetClass="entr" presetSubtype="16" fill="hold" nodeType="withEffect">
                                  <p:stCondLst>
                                    <p:cond delay="0"/>
                                  </p:stCondLst>
                                  <p:childTnLst>
                                    <p:set>
                                      <p:cBhvr>
                                        <p:cTn id="19" dur="1" fill="hold">
                                          <p:stCondLst>
                                            <p:cond delay="0"/>
                                          </p:stCondLst>
                                        </p:cTn>
                                        <p:tgtEl>
                                          <p:spTgt spid="21">
                                            <p:txEl>
                                              <p:pRg st="2" end="2"/>
                                            </p:txEl>
                                          </p:spTgt>
                                        </p:tgtEl>
                                        <p:attrNameLst>
                                          <p:attrName>style.visibility</p:attrName>
                                        </p:attrNameLst>
                                      </p:cBhvr>
                                      <p:to>
                                        <p:strVal val="visible"/>
                                      </p:to>
                                    </p:set>
                                    <p:animEffect transition="in" filter="box(in)">
                                      <p:cBhvr>
                                        <p:cTn id="20" dur="2000"/>
                                        <p:tgtEl>
                                          <p:spTgt spid="21">
                                            <p:txEl>
                                              <p:pRg st="2" end="2"/>
                                            </p:txEl>
                                          </p:spTgt>
                                        </p:tgtEl>
                                      </p:cBhvr>
                                    </p:animEffect>
                                  </p:childTnLst>
                                </p:cTn>
                              </p:par>
                              <p:par>
                                <p:cTn id="21" presetID="4" presetClass="entr" presetSubtype="16" fill="hold" nodeType="withEffect">
                                  <p:stCondLst>
                                    <p:cond delay="0"/>
                                  </p:stCondLst>
                                  <p:childTnLst>
                                    <p:set>
                                      <p:cBhvr>
                                        <p:cTn id="22" dur="1" fill="hold">
                                          <p:stCondLst>
                                            <p:cond delay="0"/>
                                          </p:stCondLst>
                                        </p:cTn>
                                        <p:tgtEl>
                                          <p:spTgt spid="21">
                                            <p:txEl>
                                              <p:pRg st="3" end="3"/>
                                            </p:txEl>
                                          </p:spTgt>
                                        </p:tgtEl>
                                        <p:attrNameLst>
                                          <p:attrName>style.visibility</p:attrName>
                                        </p:attrNameLst>
                                      </p:cBhvr>
                                      <p:to>
                                        <p:strVal val="visible"/>
                                      </p:to>
                                    </p:set>
                                    <p:animEffect transition="in" filter="box(in)">
                                      <p:cBhvr>
                                        <p:cTn id="23" dur="2000"/>
                                        <p:tgtEl>
                                          <p:spTgt spid="21">
                                            <p:txEl>
                                              <p:pRg st="3" end="3"/>
                                            </p:txEl>
                                          </p:spTgt>
                                        </p:tgtEl>
                                      </p:cBhvr>
                                    </p:animEffect>
                                  </p:childTnLst>
                                </p:cTn>
                              </p:par>
                              <p:par>
                                <p:cTn id="24" presetID="4" presetClass="entr" presetSubtype="16" fill="hold" nodeType="withEffect">
                                  <p:stCondLst>
                                    <p:cond delay="0"/>
                                  </p:stCondLst>
                                  <p:childTnLst>
                                    <p:set>
                                      <p:cBhvr>
                                        <p:cTn id="25" dur="1" fill="hold">
                                          <p:stCondLst>
                                            <p:cond delay="0"/>
                                          </p:stCondLst>
                                        </p:cTn>
                                        <p:tgtEl>
                                          <p:spTgt spid="21">
                                            <p:txEl>
                                              <p:pRg st="4" end="4"/>
                                            </p:txEl>
                                          </p:spTgt>
                                        </p:tgtEl>
                                        <p:attrNameLst>
                                          <p:attrName>style.visibility</p:attrName>
                                        </p:attrNameLst>
                                      </p:cBhvr>
                                      <p:to>
                                        <p:strVal val="visible"/>
                                      </p:to>
                                    </p:set>
                                    <p:animEffect transition="in" filter="box(in)">
                                      <p:cBhvr>
                                        <p:cTn id="26" dur="2000"/>
                                        <p:tgtEl>
                                          <p:spTgt spid="21">
                                            <p:txEl>
                                              <p:pRg st="4" end="4"/>
                                            </p:txEl>
                                          </p:spTgt>
                                        </p:tgtEl>
                                      </p:cBhvr>
                                    </p:animEffect>
                                  </p:childTnLst>
                                </p:cTn>
                              </p:par>
                              <p:par>
                                <p:cTn id="27" presetID="4" presetClass="entr" presetSubtype="16" fill="hold" nodeType="withEffect">
                                  <p:stCondLst>
                                    <p:cond delay="0"/>
                                  </p:stCondLst>
                                  <p:childTnLst>
                                    <p:set>
                                      <p:cBhvr>
                                        <p:cTn id="28" dur="1" fill="hold">
                                          <p:stCondLst>
                                            <p:cond delay="0"/>
                                          </p:stCondLst>
                                        </p:cTn>
                                        <p:tgtEl>
                                          <p:spTgt spid="21">
                                            <p:txEl>
                                              <p:pRg st="5" end="5"/>
                                            </p:txEl>
                                          </p:spTgt>
                                        </p:tgtEl>
                                        <p:attrNameLst>
                                          <p:attrName>style.visibility</p:attrName>
                                        </p:attrNameLst>
                                      </p:cBhvr>
                                      <p:to>
                                        <p:strVal val="visible"/>
                                      </p:to>
                                    </p:set>
                                    <p:animEffect transition="in" filter="box(in)">
                                      <p:cBhvr>
                                        <p:cTn id="29" dur="2000"/>
                                        <p:tgtEl>
                                          <p:spTgt spid="21">
                                            <p:txEl>
                                              <p:pRg st="5" end="5"/>
                                            </p:txEl>
                                          </p:spTgt>
                                        </p:tgtEl>
                                      </p:cBhvr>
                                    </p:animEffect>
                                  </p:childTnLst>
                                </p:cTn>
                              </p:par>
                              <p:par>
                                <p:cTn id="30" presetID="4" presetClass="entr" presetSubtype="16" fill="hold" nodeType="withEffect">
                                  <p:stCondLst>
                                    <p:cond delay="0"/>
                                  </p:stCondLst>
                                  <p:childTnLst>
                                    <p:set>
                                      <p:cBhvr>
                                        <p:cTn id="31" dur="1" fill="hold">
                                          <p:stCondLst>
                                            <p:cond delay="0"/>
                                          </p:stCondLst>
                                        </p:cTn>
                                        <p:tgtEl>
                                          <p:spTgt spid="21">
                                            <p:txEl>
                                              <p:pRg st="6" end="6"/>
                                            </p:txEl>
                                          </p:spTgt>
                                        </p:tgtEl>
                                        <p:attrNameLst>
                                          <p:attrName>style.visibility</p:attrName>
                                        </p:attrNameLst>
                                      </p:cBhvr>
                                      <p:to>
                                        <p:strVal val="visible"/>
                                      </p:to>
                                    </p:set>
                                    <p:animEffect transition="in" filter="box(in)">
                                      <p:cBhvr>
                                        <p:cTn id="32" dur="2000"/>
                                        <p:tgtEl>
                                          <p:spTgt spid="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0F0D"/>
        </a:solidFill>
        <a:effectLst/>
      </p:bgPr>
    </p:bg>
    <p:spTree>
      <p:nvGrpSpPr>
        <p:cNvPr id="1" name=""/>
        <p:cNvGrpSpPr/>
        <p:nvPr/>
      </p:nvGrpSpPr>
      <p:grpSpPr>
        <a:xfrm>
          <a:off x="0" y="0"/>
          <a:ext cx="0" cy="0"/>
          <a:chOff x="0" y="0"/>
          <a:chExt cx="0" cy="0"/>
        </a:xfrm>
      </p:grpSpPr>
      <p:sp>
        <p:nvSpPr>
          <p:cNvPr id="12" name="TextBox 12"/>
          <p:cNvSpPr txBox="1"/>
          <p:nvPr/>
        </p:nvSpPr>
        <p:spPr>
          <a:xfrm>
            <a:off x="381000" y="800100"/>
            <a:ext cx="13063855" cy="995045"/>
          </a:xfrm>
          <a:prstGeom prst="rect">
            <a:avLst/>
          </a:prstGeom>
        </p:spPr>
        <p:txBody>
          <a:bodyPr wrap="square" lIns="0" tIns="0" rIns="0" bIns="0" rtlCol="0" anchor="t">
            <a:spAutoFit/>
          </a:bodyPr>
          <a:lstStyle/>
          <a:p>
            <a:pPr marL="0" lvl="0" indent="0" algn="l">
              <a:lnSpc>
                <a:spcPts val="7760"/>
              </a:lnSpc>
            </a:pPr>
            <a:r>
              <a:rPr lang="vi-VN" altLang="en-US" sz="9585">
                <a:solidFill>
                  <a:srgbClr val="FFFFFF"/>
                </a:solidFill>
                <a:latin typeface="Times New Roman" panose="02020603050405020304" charset="0"/>
                <a:cs typeface="Times New Roman" panose="02020603050405020304" charset="0"/>
                <a:sym typeface="+mn-ea"/>
              </a:rPr>
              <a:t>Phần 2: TỔNG QUAN</a:t>
            </a:r>
            <a:endParaRPr lang="en-US" sz="9585">
              <a:solidFill>
                <a:srgbClr val="FFFFFF"/>
              </a:solidFill>
              <a:latin typeface="Times New Roman" panose="02020603050405020304" charset="0"/>
              <a:cs typeface="Times New Roman" panose="02020603050405020304" charset="0"/>
            </a:endParaRPr>
          </a:p>
        </p:txBody>
      </p:sp>
      <p:sp>
        <p:nvSpPr>
          <p:cNvPr id="16" name="Freeform 16"/>
          <p:cNvSpPr/>
          <p:nvPr/>
        </p:nvSpPr>
        <p:spPr>
          <a:xfrm>
            <a:off x="16154627" y="8877599"/>
            <a:ext cx="1098251" cy="1098251"/>
          </a:xfrm>
          <a:custGeom>
            <a:avLst/>
            <a:gdLst/>
            <a:ahLst/>
            <a:cxnLst/>
            <a:rect l="l" t="t" r="r" b="b"/>
            <a:pathLst>
              <a:path w="1098251" h="1098251">
                <a:moveTo>
                  <a:pt x="0" y="0"/>
                </a:moveTo>
                <a:lnTo>
                  <a:pt x="1098251" y="0"/>
                </a:lnTo>
                <a:lnTo>
                  <a:pt x="1098251" y="1098251"/>
                </a:lnTo>
                <a:lnTo>
                  <a:pt x="0" y="109825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1" name="TextBox 21"/>
          <p:cNvSpPr txBox="1"/>
          <p:nvPr/>
        </p:nvSpPr>
        <p:spPr>
          <a:xfrm>
            <a:off x="152400" y="2171700"/>
            <a:ext cx="10213975" cy="6433820"/>
          </a:xfrm>
          <a:prstGeom prst="rect">
            <a:avLst/>
          </a:prstGeom>
        </p:spPr>
        <p:txBody>
          <a:bodyPr wrap="square" lIns="0" tIns="0" rIns="0" bIns="0" rtlCol="0" anchor="t">
            <a:noAutofit/>
          </a:bodyPr>
          <a:lstStyle/>
          <a:p>
            <a:pPr>
              <a:lnSpc>
                <a:spcPts val="3360"/>
              </a:lnSpc>
            </a:pPr>
            <a:r>
              <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rPr>
              <a:t>2.</a:t>
            </a:r>
            <a:r>
              <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rPr>
              <a:t>3 Ứng dụng của khai phá dữ liệu</a:t>
            </a:r>
            <a:endPar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endParaRPr>
          </a:p>
          <a:p>
            <a:pPr marL="457200" lvl="1" indent="457200" algn="just">
              <a:lnSpc>
                <a:spcPct val="100000"/>
              </a:lnSpc>
            </a:pPr>
            <a:r>
              <a:rPr lang="vi-VN" altLang="en-US" sz="4000">
                <a:solidFill>
                  <a:schemeClr val="bg1"/>
                </a:solidFill>
                <a:latin typeface="Arial" panose="020B0604020202020204" pitchFamily="34" charset="0"/>
                <a:cs typeface="Arial" panose="020B0604020202020204" pitchFamily="34" charset="0"/>
                <a:sym typeface="+mn-ea"/>
              </a:rPr>
              <a:t> Một số ứng dụng điển hình:</a:t>
            </a:r>
            <a:endParaRPr lang="vi-VN" altLang="en-US" sz="4000">
              <a:solidFill>
                <a:schemeClr val="bg1"/>
              </a:solidFill>
              <a:latin typeface="Arial" panose="020B0604020202020204" pitchFamily="34" charset="0"/>
              <a:cs typeface="Arial" panose="020B0604020202020204" pitchFamily="34" charset="0"/>
              <a:sym typeface="+mn-ea"/>
            </a:endParaRPr>
          </a:p>
          <a:p>
            <a:pPr marL="457200" lvl="1" indent="457200" algn="just">
              <a:lnSpc>
                <a:spcPct val="100000"/>
              </a:lnSpc>
            </a:pPr>
            <a:r>
              <a:rPr lang="vi-VN" altLang="en-US" sz="4000">
                <a:solidFill>
                  <a:schemeClr val="bg1"/>
                </a:solidFill>
                <a:latin typeface="Arial" panose="020B0604020202020204" pitchFamily="34" charset="0"/>
                <a:cs typeface="Arial" panose="020B0604020202020204" pitchFamily="34" charset="0"/>
                <a:sym typeface="+mn-ea"/>
              </a:rPr>
              <a:t>- Phân tích dữ liệu và hỗ trợ ra quyết định.</a:t>
            </a:r>
            <a:endParaRPr lang="vi-VN" altLang="en-US" sz="4000">
              <a:solidFill>
                <a:schemeClr val="bg1"/>
              </a:solidFill>
              <a:latin typeface="Arial" panose="020B0604020202020204" pitchFamily="34" charset="0"/>
              <a:cs typeface="Arial" panose="020B0604020202020204" pitchFamily="34" charset="0"/>
              <a:sym typeface="+mn-ea"/>
            </a:endParaRPr>
          </a:p>
          <a:p>
            <a:pPr marL="457200" lvl="1" indent="457200" algn="just">
              <a:lnSpc>
                <a:spcPct val="100000"/>
              </a:lnSpc>
            </a:pPr>
            <a:r>
              <a:rPr lang="vi-VN" altLang="en-US" sz="4000">
                <a:solidFill>
                  <a:schemeClr val="bg1"/>
                </a:solidFill>
                <a:latin typeface="Arial" panose="020B0604020202020204" pitchFamily="34" charset="0"/>
                <a:cs typeface="Arial" panose="020B0604020202020204" pitchFamily="34" charset="0"/>
                <a:sym typeface="+mn-ea"/>
              </a:rPr>
              <a:t>- Điều trị y học.</a:t>
            </a:r>
            <a:endParaRPr lang="vi-VN" altLang="en-US" sz="4000">
              <a:solidFill>
                <a:schemeClr val="bg1"/>
              </a:solidFill>
              <a:latin typeface="Arial" panose="020B0604020202020204" pitchFamily="34" charset="0"/>
              <a:cs typeface="Arial" panose="020B0604020202020204" pitchFamily="34" charset="0"/>
              <a:sym typeface="+mn-ea"/>
            </a:endParaRPr>
          </a:p>
          <a:p>
            <a:pPr marL="457200" lvl="1" indent="457200" algn="just">
              <a:lnSpc>
                <a:spcPct val="100000"/>
              </a:lnSpc>
            </a:pPr>
            <a:r>
              <a:rPr lang="vi-VN" altLang="en-US" sz="4000">
                <a:solidFill>
                  <a:schemeClr val="bg1"/>
                </a:solidFill>
                <a:latin typeface="Arial" panose="020B0604020202020204" pitchFamily="34" charset="0"/>
                <a:cs typeface="Arial" panose="020B0604020202020204" pitchFamily="34" charset="0"/>
                <a:sym typeface="+mn-ea"/>
              </a:rPr>
              <a:t>- Text mining &amp; Web mining.</a:t>
            </a:r>
            <a:endParaRPr lang="vi-VN" altLang="en-US" sz="4000">
              <a:solidFill>
                <a:schemeClr val="bg1"/>
              </a:solidFill>
              <a:latin typeface="Arial" panose="020B0604020202020204" pitchFamily="34" charset="0"/>
              <a:cs typeface="Arial" panose="020B0604020202020204" pitchFamily="34" charset="0"/>
              <a:sym typeface="+mn-ea"/>
            </a:endParaRPr>
          </a:p>
          <a:p>
            <a:pPr marL="457200" lvl="1" indent="457200" algn="just">
              <a:lnSpc>
                <a:spcPct val="100000"/>
              </a:lnSpc>
            </a:pPr>
            <a:r>
              <a:rPr lang="vi-VN" altLang="en-US" sz="4000">
                <a:solidFill>
                  <a:schemeClr val="bg1"/>
                </a:solidFill>
                <a:latin typeface="Arial" panose="020B0604020202020204" pitchFamily="34" charset="0"/>
                <a:cs typeface="Arial" panose="020B0604020202020204" pitchFamily="34" charset="0"/>
                <a:sym typeface="+mn-ea"/>
              </a:rPr>
              <a:t>- Tin - sinh.</a:t>
            </a:r>
            <a:endParaRPr lang="vi-VN" altLang="en-US" sz="4000">
              <a:solidFill>
                <a:schemeClr val="bg1"/>
              </a:solidFill>
              <a:latin typeface="Arial" panose="020B0604020202020204" pitchFamily="34" charset="0"/>
              <a:cs typeface="Arial" panose="020B0604020202020204" pitchFamily="34" charset="0"/>
              <a:sym typeface="+mn-ea"/>
            </a:endParaRPr>
          </a:p>
          <a:p>
            <a:pPr marL="457200" lvl="1" indent="457200" algn="just">
              <a:lnSpc>
                <a:spcPct val="100000"/>
              </a:lnSpc>
            </a:pPr>
            <a:r>
              <a:rPr lang="vi-VN" altLang="en-US" sz="4000">
                <a:solidFill>
                  <a:schemeClr val="bg1"/>
                </a:solidFill>
                <a:latin typeface="Arial" panose="020B0604020202020204" pitchFamily="34" charset="0"/>
                <a:cs typeface="Arial" panose="020B0604020202020204" pitchFamily="34" charset="0"/>
                <a:sym typeface="+mn-ea"/>
              </a:rPr>
              <a:t>- Tài chính và thị trường chứng khoán.</a:t>
            </a:r>
            <a:endParaRPr lang="vi-VN" altLang="en-US" sz="4000">
              <a:solidFill>
                <a:schemeClr val="bg1"/>
              </a:solidFill>
              <a:latin typeface="Arial" panose="020B0604020202020204" pitchFamily="34" charset="0"/>
              <a:cs typeface="Arial" panose="020B0604020202020204" pitchFamily="34" charset="0"/>
              <a:sym typeface="+mn-ea"/>
            </a:endParaRPr>
          </a:p>
          <a:p>
            <a:pPr marL="457200" lvl="1" indent="457200" algn="just">
              <a:lnSpc>
                <a:spcPct val="100000"/>
              </a:lnSpc>
            </a:pPr>
            <a:r>
              <a:rPr lang="vi-VN" altLang="en-US" sz="4000">
                <a:solidFill>
                  <a:schemeClr val="bg1"/>
                </a:solidFill>
                <a:latin typeface="Arial" panose="020B0604020202020204" pitchFamily="34" charset="0"/>
                <a:cs typeface="Arial" panose="020B0604020202020204" pitchFamily="34" charset="0"/>
                <a:sym typeface="+mn-ea"/>
              </a:rPr>
              <a:t>- Bảo hiểm.</a:t>
            </a:r>
            <a:endParaRPr lang="vi-VN" altLang="en-US" sz="4000">
              <a:solidFill>
                <a:schemeClr val="bg1"/>
              </a:solidFill>
              <a:latin typeface="Arial" panose="020B0604020202020204" pitchFamily="34" charset="0"/>
              <a:cs typeface="Arial" panose="020B0604020202020204" pitchFamily="34" charset="0"/>
              <a:sym typeface="+mn-ea"/>
            </a:endParaRPr>
          </a:p>
          <a:p>
            <a:pPr marL="457200" lvl="1" indent="457200" algn="just">
              <a:lnSpc>
                <a:spcPct val="100000"/>
              </a:lnSpc>
            </a:pPr>
            <a:r>
              <a:rPr lang="vi-VN" altLang="en-US" sz="4000">
                <a:solidFill>
                  <a:schemeClr val="bg1"/>
                </a:solidFill>
                <a:latin typeface="Arial" panose="020B0604020202020204" pitchFamily="34" charset="0"/>
                <a:cs typeface="Arial" panose="020B0604020202020204" pitchFamily="34" charset="0"/>
                <a:sym typeface="+mn-ea"/>
              </a:rPr>
              <a:t>- Nhận dạng.</a:t>
            </a:r>
            <a:endParaRPr lang="vi-VN" altLang="en-US" sz="4000">
              <a:solidFill>
                <a:schemeClr val="bg1"/>
              </a:solidFill>
              <a:latin typeface="Arial" panose="020B0604020202020204" pitchFamily="34" charset="0"/>
              <a:cs typeface="Arial" panose="020B0604020202020204" pitchFamily="34" charset="0"/>
              <a:sym typeface="+mn-ea"/>
            </a:endParaRPr>
          </a:p>
        </p:txBody>
      </p:sp>
      <p:sp>
        <p:nvSpPr>
          <p:cNvPr id="22" name="Freeform 4"/>
          <p:cNvSpPr/>
          <p:nvPr/>
        </p:nvSpPr>
        <p:spPr>
          <a:xfrm rot="-849110">
            <a:off x="14827159" y="-2114636"/>
            <a:ext cx="4600506" cy="4525225"/>
          </a:xfrm>
          <a:custGeom>
            <a:avLst/>
            <a:gdLst/>
            <a:ahLst/>
            <a:cxnLst/>
            <a:rect l="l" t="t" r="r" b="b"/>
            <a:pathLst>
              <a:path w="4600506" h="4525225">
                <a:moveTo>
                  <a:pt x="0" y="0"/>
                </a:moveTo>
                <a:lnTo>
                  <a:pt x="4600505" y="0"/>
                </a:lnTo>
                <a:lnTo>
                  <a:pt x="4600505" y="4525225"/>
                </a:lnTo>
                <a:lnTo>
                  <a:pt x="0" y="4525225"/>
                </a:lnTo>
                <a:lnTo>
                  <a:pt x="0" y="0"/>
                </a:lnTo>
                <a:close/>
              </a:path>
            </a:pathLst>
          </a:custGeom>
          <a:blipFill>
            <a:blip r:embed="rId3">
              <a:alphaModFix amt="53000"/>
              <a:extLst>
                <a:ext uri="{96DAC541-7B7A-43D3-8B79-37D633B846F1}">
                  <asvg:svgBlip xmlns:asvg="http://schemas.microsoft.com/office/drawing/2016/SVG/main" r:embed="rId4"/>
                </a:ext>
              </a:extLst>
            </a:blip>
            <a:stretch>
              <a:fillRect/>
            </a:stretch>
          </a:blipFill>
        </p:spPr>
      </p:sp>
      <p:sp>
        <p:nvSpPr>
          <p:cNvPr id="25" name="Freeform 25"/>
          <p:cNvSpPr/>
          <p:nvPr/>
        </p:nvSpPr>
        <p:spPr>
          <a:xfrm rot="5400000">
            <a:off x="12184533" y="-945044"/>
            <a:ext cx="566401" cy="2532689"/>
          </a:xfrm>
          <a:custGeom>
            <a:avLst/>
            <a:gdLst/>
            <a:ahLst/>
            <a:cxnLst/>
            <a:rect l="l" t="t" r="r" b="b"/>
            <a:pathLst>
              <a:path w="566401" h="2532689">
                <a:moveTo>
                  <a:pt x="0" y="0"/>
                </a:moveTo>
                <a:lnTo>
                  <a:pt x="566401" y="0"/>
                </a:lnTo>
                <a:lnTo>
                  <a:pt x="566401" y="2532689"/>
                </a:lnTo>
                <a:lnTo>
                  <a:pt x="0" y="25326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Freeform 7"/>
          <p:cNvSpPr/>
          <p:nvPr/>
        </p:nvSpPr>
        <p:spPr>
          <a:xfrm rot="-592447">
            <a:off x="236855" y="8879205"/>
            <a:ext cx="1900555" cy="1152525"/>
          </a:xfrm>
          <a:custGeom>
            <a:avLst/>
            <a:gdLst/>
            <a:ahLst/>
            <a:cxnLst/>
            <a:rect l="l" t="t" r="r" b="b"/>
            <a:pathLst>
              <a:path w="1454177" h="1152766">
                <a:moveTo>
                  <a:pt x="0" y="0"/>
                </a:moveTo>
                <a:lnTo>
                  <a:pt x="1454177" y="0"/>
                </a:lnTo>
                <a:lnTo>
                  <a:pt x="1454177" y="1152767"/>
                </a:lnTo>
                <a:lnTo>
                  <a:pt x="0" y="11527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2" name="Freeform 5"/>
          <p:cNvSpPr/>
          <p:nvPr/>
        </p:nvSpPr>
        <p:spPr>
          <a:xfrm rot="-4720752" flipH="1">
            <a:off x="7832371" y="2397564"/>
            <a:ext cx="3088638" cy="13067313"/>
          </a:xfrm>
          <a:custGeom>
            <a:avLst/>
            <a:gdLst/>
            <a:ahLst/>
            <a:cxnLst/>
            <a:rect l="l" t="t" r="r" b="b"/>
            <a:pathLst>
              <a:path w="3088638" h="13067313">
                <a:moveTo>
                  <a:pt x="3088638" y="0"/>
                </a:moveTo>
                <a:lnTo>
                  <a:pt x="0" y="0"/>
                </a:lnTo>
                <a:lnTo>
                  <a:pt x="0" y="13067313"/>
                </a:lnTo>
                <a:lnTo>
                  <a:pt x="3088638" y="13067313"/>
                </a:lnTo>
                <a:lnTo>
                  <a:pt x="3088638" y="0"/>
                </a:lnTo>
                <a:close/>
              </a:path>
            </a:pathLst>
          </a:custGeom>
          <a:blipFill>
            <a:blip r:embed="rId9">
              <a:extLst>
                <a:ext uri="{96DAC541-7B7A-43D3-8B79-37D633B846F1}">
                  <asvg:svgBlip xmlns:asvg="http://schemas.microsoft.com/office/drawing/2016/SVG/main" r:embed="rId10"/>
                </a:ext>
              </a:extLst>
            </a:blip>
            <a:stretch>
              <a:fillRect/>
            </a:stretch>
          </a:blipFill>
        </p:spPr>
      </p:sp>
      <p:pic>
        <p:nvPicPr>
          <p:cNvPr id="2" name="Picture 1"/>
          <p:cNvPicPr>
            <a:picLocks noChangeAspect="1"/>
          </p:cNvPicPr>
          <p:nvPr/>
        </p:nvPicPr>
        <p:blipFill>
          <a:blip r:embed="rId11"/>
          <a:stretch>
            <a:fillRect/>
          </a:stretch>
        </p:blipFill>
        <p:spPr>
          <a:xfrm>
            <a:off x="10744200" y="2781300"/>
            <a:ext cx="7504430" cy="42195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blinds(horizontal)">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blinds(horizontal)">
                                      <p:cBhvr>
                                        <p:cTn id="17" dur="500"/>
                                        <p:tgtEl>
                                          <p:spTgt spid="21">
                                            <p:txEl>
                                              <p:pRg st="1" end="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1">
                                            <p:txEl>
                                              <p:pRg st="2" end="2"/>
                                            </p:txEl>
                                          </p:spTgt>
                                        </p:tgtEl>
                                        <p:attrNameLst>
                                          <p:attrName>style.visibility</p:attrName>
                                        </p:attrNameLst>
                                      </p:cBhvr>
                                      <p:to>
                                        <p:strVal val="visible"/>
                                      </p:to>
                                    </p:set>
                                    <p:animEffect transition="in" filter="blinds(horizontal)">
                                      <p:cBhvr>
                                        <p:cTn id="20" dur="500"/>
                                        <p:tgtEl>
                                          <p:spTgt spid="21">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21">
                                            <p:txEl>
                                              <p:pRg st="3" end="3"/>
                                            </p:txEl>
                                          </p:spTgt>
                                        </p:tgtEl>
                                        <p:attrNameLst>
                                          <p:attrName>style.visibility</p:attrName>
                                        </p:attrNameLst>
                                      </p:cBhvr>
                                      <p:to>
                                        <p:strVal val="visible"/>
                                      </p:to>
                                    </p:set>
                                    <p:animEffect transition="in" filter="blinds(horizontal)">
                                      <p:cBhvr>
                                        <p:cTn id="23" dur="500"/>
                                        <p:tgtEl>
                                          <p:spTgt spid="21">
                                            <p:txEl>
                                              <p:pRg st="3" end="3"/>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1">
                                            <p:txEl>
                                              <p:pRg st="4" end="4"/>
                                            </p:txEl>
                                          </p:spTgt>
                                        </p:tgtEl>
                                        <p:attrNameLst>
                                          <p:attrName>style.visibility</p:attrName>
                                        </p:attrNameLst>
                                      </p:cBhvr>
                                      <p:to>
                                        <p:strVal val="visible"/>
                                      </p:to>
                                    </p:set>
                                    <p:animEffect transition="in" filter="blinds(horizontal)">
                                      <p:cBhvr>
                                        <p:cTn id="26" dur="500"/>
                                        <p:tgtEl>
                                          <p:spTgt spid="21">
                                            <p:txEl>
                                              <p:pRg st="4" end="4"/>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21">
                                            <p:txEl>
                                              <p:pRg st="5" end="5"/>
                                            </p:txEl>
                                          </p:spTgt>
                                        </p:tgtEl>
                                        <p:attrNameLst>
                                          <p:attrName>style.visibility</p:attrName>
                                        </p:attrNameLst>
                                      </p:cBhvr>
                                      <p:to>
                                        <p:strVal val="visible"/>
                                      </p:to>
                                    </p:set>
                                    <p:animEffect transition="in" filter="blinds(horizontal)">
                                      <p:cBhvr>
                                        <p:cTn id="29" dur="500"/>
                                        <p:tgtEl>
                                          <p:spTgt spid="21">
                                            <p:txEl>
                                              <p:pRg st="5" end="5"/>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21">
                                            <p:txEl>
                                              <p:pRg st="6" end="6"/>
                                            </p:txEl>
                                          </p:spTgt>
                                        </p:tgtEl>
                                        <p:attrNameLst>
                                          <p:attrName>style.visibility</p:attrName>
                                        </p:attrNameLst>
                                      </p:cBhvr>
                                      <p:to>
                                        <p:strVal val="visible"/>
                                      </p:to>
                                    </p:set>
                                    <p:animEffect transition="in" filter="blinds(horizontal)">
                                      <p:cBhvr>
                                        <p:cTn id="32" dur="500"/>
                                        <p:tgtEl>
                                          <p:spTgt spid="21">
                                            <p:txEl>
                                              <p:pRg st="6" end="6"/>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21">
                                            <p:txEl>
                                              <p:pRg st="7" end="7"/>
                                            </p:txEl>
                                          </p:spTgt>
                                        </p:tgtEl>
                                        <p:attrNameLst>
                                          <p:attrName>style.visibility</p:attrName>
                                        </p:attrNameLst>
                                      </p:cBhvr>
                                      <p:to>
                                        <p:strVal val="visible"/>
                                      </p:to>
                                    </p:set>
                                    <p:animEffect transition="in" filter="blinds(horizontal)">
                                      <p:cBhvr>
                                        <p:cTn id="35" dur="500"/>
                                        <p:tgtEl>
                                          <p:spTgt spid="21">
                                            <p:txEl>
                                              <p:pRg st="7" end="7"/>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21">
                                            <p:txEl>
                                              <p:pRg st="8" end="8"/>
                                            </p:txEl>
                                          </p:spTgt>
                                        </p:tgtEl>
                                        <p:attrNameLst>
                                          <p:attrName>style.visibility</p:attrName>
                                        </p:attrNameLst>
                                      </p:cBhvr>
                                      <p:to>
                                        <p:strVal val="visible"/>
                                      </p:to>
                                    </p:set>
                                    <p:animEffect transition="in" filter="blinds(horizontal)">
                                      <p:cBhvr>
                                        <p:cTn id="38" dur="500"/>
                                        <p:tgtEl>
                                          <p:spTgt spid="21">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box(in)">
                                      <p:cBhvr>
                                        <p:cTn id="4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00F0D"/>
        </a:solidFill>
        <a:effectLst/>
      </p:bgPr>
    </p:bg>
    <p:spTree>
      <p:nvGrpSpPr>
        <p:cNvPr id="1" name=""/>
        <p:cNvGrpSpPr/>
        <p:nvPr/>
      </p:nvGrpSpPr>
      <p:grpSpPr>
        <a:xfrm>
          <a:off x="0" y="0"/>
          <a:ext cx="0" cy="0"/>
          <a:chOff x="0" y="0"/>
          <a:chExt cx="0" cy="0"/>
        </a:xfrm>
      </p:grpSpPr>
      <p:sp>
        <p:nvSpPr>
          <p:cNvPr id="12" name="TextBox 12"/>
          <p:cNvSpPr txBox="1"/>
          <p:nvPr/>
        </p:nvSpPr>
        <p:spPr>
          <a:xfrm>
            <a:off x="381000" y="876300"/>
            <a:ext cx="12958445" cy="995045"/>
          </a:xfrm>
          <a:prstGeom prst="rect">
            <a:avLst/>
          </a:prstGeom>
        </p:spPr>
        <p:txBody>
          <a:bodyPr wrap="square" lIns="0" tIns="0" rIns="0" bIns="0" rtlCol="0" anchor="t">
            <a:spAutoFit/>
          </a:bodyPr>
          <a:lstStyle/>
          <a:p>
            <a:pPr marL="0" lvl="0" indent="0" algn="l">
              <a:lnSpc>
                <a:spcPts val="7760"/>
              </a:lnSpc>
            </a:pPr>
            <a:r>
              <a:rPr lang="vi-VN" altLang="en-US" sz="9585">
                <a:solidFill>
                  <a:srgbClr val="FFFFFF"/>
                </a:solidFill>
                <a:latin typeface="Times New Roman" panose="02020603050405020304" charset="0"/>
                <a:cs typeface="Times New Roman" panose="02020603050405020304" charset="0"/>
                <a:sym typeface="+mn-ea"/>
              </a:rPr>
              <a:t>Phần 2: TỔNG QUAN</a:t>
            </a:r>
            <a:endParaRPr lang="en-US" sz="9585">
              <a:solidFill>
                <a:srgbClr val="FFFFFF"/>
              </a:solidFill>
              <a:latin typeface="Times New Roman" panose="02020603050405020304" charset="0"/>
              <a:cs typeface="Times New Roman" panose="02020603050405020304" charset="0"/>
            </a:endParaRPr>
          </a:p>
        </p:txBody>
      </p:sp>
      <p:sp>
        <p:nvSpPr>
          <p:cNvPr id="16" name="Freeform 16"/>
          <p:cNvSpPr/>
          <p:nvPr/>
        </p:nvSpPr>
        <p:spPr>
          <a:xfrm>
            <a:off x="16154627" y="8877599"/>
            <a:ext cx="1098251" cy="1098251"/>
          </a:xfrm>
          <a:custGeom>
            <a:avLst/>
            <a:gdLst/>
            <a:ahLst/>
            <a:cxnLst/>
            <a:rect l="l" t="t" r="r" b="b"/>
            <a:pathLst>
              <a:path w="1098251" h="1098251">
                <a:moveTo>
                  <a:pt x="0" y="0"/>
                </a:moveTo>
                <a:lnTo>
                  <a:pt x="1098251" y="0"/>
                </a:lnTo>
                <a:lnTo>
                  <a:pt x="1098251" y="1098251"/>
                </a:lnTo>
                <a:lnTo>
                  <a:pt x="0" y="109825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1" name="TextBox 21"/>
          <p:cNvSpPr txBox="1"/>
          <p:nvPr/>
        </p:nvSpPr>
        <p:spPr>
          <a:xfrm>
            <a:off x="152400" y="2291080"/>
            <a:ext cx="9446260" cy="6433820"/>
          </a:xfrm>
          <a:prstGeom prst="rect">
            <a:avLst/>
          </a:prstGeom>
        </p:spPr>
        <p:txBody>
          <a:bodyPr wrap="square" lIns="0" tIns="0" rIns="0" bIns="0" rtlCol="0" anchor="t">
            <a:noAutofit/>
          </a:bodyPr>
          <a:lstStyle/>
          <a:p>
            <a:pPr>
              <a:lnSpc>
                <a:spcPct val="100000"/>
              </a:lnSpc>
            </a:pPr>
            <a:r>
              <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rPr>
              <a:t>2.</a:t>
            </a:r>
            <a:r>
              <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rPr>
              <a:t>4 Trực quan hóa dữ liệu là gì</a:t>
            </a:r>
            <a:endPar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endParaRPr>
          </a:p>
          <a:p>
            <a:pPr marL="457200" lvl="1" indent="457200">
              <a:lnSpc>
                <a:spcPct val="100000"/>
              </a:lnSpc>
            </a:pPr>
            <a:r>
              <a:rPr lang="vi-VN" altLang="en-US" sz="4800">
                <a:solidFill>
                  <a:srgbClr val="FF0000"/>
                </a:solidFill>
                <a:latin typeface="Arial" panose="020B0604020202020204" pitchFamily="34" charset="0"/>
                <a:cs typeface="Arial" panose="020B0604020202020204" pitchFamily="34" charset="0"/>
                <a:sym typeface="+mn-ea"/>
              </a:rPr>
              <a:t>2.4.1 Khái niệm</a:t>
            </a:r>
            <a:endParaRPr lang="vi-VN" altLang="en-US" sz="4800">
              <a:solidFill>
                <a:srgbClr val="FF0000"/>
              </a:solidFill>
              <a:latin typeface="Arial" panose="020B0604020202020204" pitchFamily="34" charset="0"/>
              <a:cs typeface="Arial" panose="020B0604020202020204" pitchFamily="34" charset="0"/>
              <a:sym typeface="+mn-ea"/>
            </a:endParaRPr>
          </a:p>
          <a:p>
            <a:pPr marL="457200" lvl="1" indent="457200" algn="just">
              <a:lnSpc>
                <a:spcPct val="100000"/>
              </a:lnSpc>
            </a:pPr>
            <a:r>
              <a:rPr lang="vi-VN" altLang="en-US" sz="4000">
                <a:solidFill>
                  <a:schemeClr val="bg1"/>
                </a:solidFill>
                <a:latin typeface="Arial" panose="020B0604020202020204" pitchFamily="34" charset="0"/>
                <a:cs typeface="Arial" panose="020B0604020202020204" pitchFamily="34" charset="0"/>
                <a:sym typeface="+mn-ea"/>
              </a:rPr>
              <a:t> Trực quan hóa dữ liệu là quá trình sử dụng các yếu tố hình ảnh như biểu đồ, đồ thị hoặc bản đồ để trình bày dữ liệu. Quá trình này chuyển đổi dữ liệu phức tạp, có dung lượng lớn hoặc dữ liệu số thành hình ảnh trình bày trực quan có thể xử lý dễ dàng hơn.</a:t>
            </a:r>
            <a:endParaRPr lang="vi-VN" altLang="en-US" sz="4000">
              <a:solidFill>
                <a:schemeClr val="bg1"/>
              </a:solidFill>
              <a:latin typeface="Arial" panose="020B0604020202020204" pitchFamily="34" charset="0"/>
              <a:cs typeface="Arial" panose="020B0604020202020204" pitchFamily="34" charset="0"/>
              <a:sym typeface="+mn-ea"/>
            </a:endParaRPr>
          </a:p>
        </p:txBody>
      </p:sp>
      <p:sp>
        <p:nvSpPr>
          <p:cNvPr id="22" name="Freeform 4"/>
          <p:cNvSpPr/>
          <p:nvPr/>
        </p:nvSpPr>
        <p:spPr>
          <a:xfrm rot="-849110">
            <a:off x="14827159" y="-2114636"/>
            <a:ext cx="4600506" cy="4525225"/>
          </a:xfrm>
          <a:custGeom>
            <a:avLst/>
            <a:gdLst/>
            <a:ahLst/>
            <a:cxnLst/>
            <a:rect l="l" t="t" r="r" b="b"/>
            <a:pathLst>
              <a:path w="4600506" h="4525225">
                <a:moveTo>
                  <a:pt x="0" y="0"/>
                </a:moveTo>
                <a:lnTo>
                  <a:pt x="4600505" y="0"/>
                </a:lnTo>
                <a:lnTo>
                  <a:pt x="4600505" y="4525225"/>
                </a:lnTo>
                <a:lnTo>
                  <a:pt x="0" y="4525225"/>
                </a:lnTo>
                <a:lnTo>
                  <a:pt x="0" y="0"/>
                </a:lnTo>
                <a:close/>
              </a:path>
            </a:pathLst>
          </a:custGeom>
          <a:blipFill>
            <a:blip r:embed="rId3">
              <a:alphaModFix amt="53000"/>
              <a:extLst>
                <a:ext uri="{96DAC541-7B7A-43D3-8B79-37D633B846F1}">
                  <asvg:svgBlip xmlns:asvg="http://schemas.microsoft.com/office/drawing/2016/SVG/main" r:embed="rId4"/>
                </a:ext>
              </a:extLst>
            </a:blip>
            <a:stretch>
              <a:fillRect/>
            </a:stretch>
          </a:blipFill>
        </p:spPr>
      </p:sp>
      <p:sp>
        <p:nvSpPr>
          <p:cNvPr id="25" name="Freeform 25"/>
          <p:cNvSpPr/>
          <p:nvPr/>
        </p:nvSpPr>
        <p:spPr>
          <a:xfrm rot="5400000">
            <a:off x="12032133" y="-945044"/>
            <a:ext cx="566401" cy="2532689"/>
          </a:xfrm>
          <a:custGeom>
            <a:avLst/>
            <a:gdLst/>
            <a:ahLst/>
            <a:cxnLst/>
            <a:rect l="l" t="t" r="r" b="b"/>
            <a:pathLst>
              <a:path w="566401" h="2532689">
                <a:moveTo>
                  <a:pt x="0" y="0"/>
                </a:moveTo>
                <a:lnTo>
                  <a:pt x="566401" y="0"/>
                </a:lnTo>
                <a:lnTo>
                  <a:pt x="566401" y="2532689"/>
                </a:lnTo>
                <a:lnTo>
                  <a:pt x="0" y="25326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Freeform 7"/>
          <p:cNvSpPr/>
          <p:nvPr/>
        </p:nvSpPr>
        <p:spPr>
          <a:xfrm rot="-592447">
            <a:off x="236855" y="8879205"/>
            <a:ext cx="1900555" cy="1152525"/>
          </a:xfrm>
          <a:custGeom>
            <a:avLst/>
            <a:gdLst/>
            <a:ahLst/>
            <a:cxnLst/>
            <a:rect l="l" t="t" r="r" b="b"/>
            <a:pathLst>
              <a:path w="1454177" h="1152766">
                <a:moveTo>
                  <a:pt x="0" y="0"/>
                </a:moveTo>
                <a:lnTo>
                  <a:pt x="1454177" y="0"/>
                </a:lnTo>
                <a:lnTo>
                  <a:pt x="1454177" y="1152767"/>
                </a:lnTo>
                <a:lnTo>
                  <a:pt x="0" y="11527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2" name="Freeform 5"/>
          <p:cNvSpPr/>
          <p:nvPr/>
        </p:nvSpPr>
        <p:spPr>
          <a:xfrm rot="-4720752" flipH="1">
            <a:off x="7832371" y="2397564"/>
            <a:ext cx="3088638" cy="13067313"/>
          </a:xfrm>
          <a:custGeom>
            <a:avLst/>
            <a:gdLst/>
            <a:ahLst/>
            <a:cxnLst/>
            <a:rect l="l" t="t" r="r" b="b"/>
            <a:pathLst>
              <a:path w="3088638" h="13067313">
                <a:moveTo>
                  <a:pt x="3088638" y="0"/>
                </a:moveTo>
                <a:lnTo>
                  <a:pt x="0" y="0"/>
                </a:lnTo>
                <a:lnTo>
                  <a:pt x="0" y="13067313"/>
                </a:lnTo>
                <a:lnTo>
                  <a:pt x="3088638" y="13067313"/>
                </a:lnTo>
                <a:lnTo>
                  <a:pt x="3088638" y="0"/>
                </a:lnTo>
                <a:close/>
              </a:path>
            </a:pathLst>
          </a:custGeom>
          <a:blipFill>
            <a:blip r:embed="rId9">
              <a:extLst>
                <a:ext uri="{96DAC541-7B7A-43D3-8B79-37D633B846F1}">
                  <asvg:svgBlip xmlns:asvg="http://schemas.microsoft.com/office/drawing/2016/SVG/main" r:embed="rId10"/>
                </a:ext>
              </a:extLst>
            </a:blip>
            <a:stretch>
              <a:fillRect/>
            </a:stretch>
          </a:blipFill>
        </p:spPr>
      </p:sp>
      <p:pic>
        <p:nvPicPr>
          <p:cNvPr id="2" name="Picture 1"/>
          <p:cNvPicPr>
            <a:picLocks noChangeAspect="1"/>
          </p:cNvPicPr>
          <p:nvPr/>
        </p:nvPicPr>
        <p:blipFill>
          <a:blip r:embed="rId11"/>
          <a:stretch>
            <a:fillRect/>
          </a:stretch>
        </p:blipFill>
        <p:spPr>
          <a:xfrm>
            <a:off x="9982200" y="2705100"/>
            <a:ext cx="8288020" cy="4365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blinds(horizontal)">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blinds(horizontal)">
                                      <p:cBhvr>
                                        <p:cTn id="17" dur="500"/>
                                        <p:tgtEl>
                                          <p:spTgt spid="2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1">
                                            <p:txEl>
                                              <p:pRg st="2" end="2"/>
                                            </p:txEl>
                                          </p:spTgt>
                                        </p:tgtEl>
                                        <p:attrNameLst>
                                          <p:attrName>style.visibility</p:attrName>
                                        </p:attrNameLst>
                                      </p:cBhvr>
                                      <p:to>
                                        <p:strVal val="visible"/>
                                      </p:to>
                                    </p:set>
                                    <p:animEffect transition="in" filter="box(in)">
                                      <p:cBhvr>
                                        <p:cTn id="22" dur="2000"/>
                                        <p:tgtEl>
                                          <p:spTgt spid="2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ox(in)">
                                      <p:cBhvr>
                                        <p:cTn id="2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00F0D"/>
        </a:solidFill>
        <a:effectLst/>
      </p:bgPr>
    </p:bg>
    <p:spTree>
      <p:nvGrpSpPr>
        <p:cNvPr id="1" name=""/>
        <p:cNvGrpSpPr/>
        <p:nvPr/>
      </p:nvGrpSpPr>
      <p:grpSpPr>
        <a:xfrm>
          <a:off x="0" y="0"/>
          <a:ext cx="0" cy="0"/>
          <a:chOff x="0" y="0"/>
          <a:chExt cx="0" cy="0"/>
        </a:xfrm>
      </p:grpSpPr>
      <p:sp>
        <p:nvSpPr>
          <p:cNvPr id="12" name="TextBox 12"/>
          <p:cNvSpPr txBox="1"/>
          <p:nvPr/>
        </p:nvSpPr>
        <p:spPr>
          <a:xfrm>
            <a:off x="381000" y="899160"/>
            <a:ext cx="12867005" cy="995045"/>
          </a:xfrm>
          <a:prstGeom prst="rect">
            <a:avLst/>
          </a:prstGeom>
        </p:spPr>
        <p:txBody>
          <a:bodyPr wrap="square" lIns="0" tIns="0" rIns="0" bIns="0" rtlCol="0" anchor="t">
            <a:spAutoFit/>
          </a:bodyPr>
          <a:lstStyle/>
          <a:p>
            <a:pPr marL="0" lvl="0" indent="0" algn="l">
              <a:lnSpc>
                <a:spcPts val="7760"/>
              </a:lnSpc>
            </a:pPr>
            <a:r>
              <a:rPr lang="vi-VN" altLang="en-US" sz="9585">
                <a:solidFill>
                  <a:srgbClr val="FFFFFF"/>
                </a:solidFill>
                <a:latin typeface="Times New Roman" panose="02020603050405020304" charset="0"/>
                <a:cs typeface="Times New Roman" panose="02020603050405020304" charset="0"/>
                <a:sym typeface="+mn-ea"/>
              </a:rPr>
              <a:t>Phần 2: TỔNG QUAN</a:t>
            </a:r>
            <a:endParaRPr lang="vi-VN" altLang="en-US" sz="9585">
              <a:solidFill>
                <a:srgbClr val="FFFFFF"/>
              </a:solidFill>
              <a:latin typeface="Times New Roman" panose="02020603050405020304" charset="0"/>
              <a:cs typeface="Times New Roman" panose="02020603050405020304" charset="0"/>
              <a:sym typeface="+mn-ea"/>
            </a:endParaRPr>
          </a:p>
        </p:txBody>
      </p:sp>
      <p:sp>
        <p:nvSpPr>
          <p:cNvPr id="16" name="Freeform 16"/>
          <p:cNvSpPr/>
          <p:nvPr/>
        </p:nvSpPr>
        <p:spPr>
          <a:xfrm>
            <a:off x="16154627" y="8877599"/>
            <a:ext cx="1098251" cy="1098251"/>
          </a:xfrm>
          <a:custGeom>
            <a:avLst/>
            <a:gdLst/>
            <a:ahLst/>
            <a:cxnLst/>
            <a:rect l="l" t="t" r="r" b="b"/>
            <a:pathLst>
              <a:path w="1098251" h="1098251">
                <a:moveTo>
                  <a:pt x="0" y="0"/>
                </a:moveTo>
                <a:lnTo>
                  <a:pt x="1098251" y="0"/>
                </a:lnTo>
                <a:lnTo>
                  <a:pt x="1098251" y="1098251"/>
                </a:lnTo>
                <a:lnTo>
                  <a:pt x="0" y="109825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1" name="TextBox 21"/>
          <p:cNvSpPr txBox="1"/>
          <p:nvPr/>
        </p:nvSpPr>
        <p:spPr>
          <a:xfrm>
            <a:off x="152400" y="2171700"/>
            <a:ext cx="17312005" cy="6433820"/>
          </a:xfrm>
          <a:prstGeom prst="rect">
            <a:avLst/>
          </a:prstGeom>
        </p:spPr>
        <p:txBody>
          <a:bodyPr wrap="square" lIns="0" tIns="0" rIns="0" bIns="0" rtlCol="0" anchor="t">
            <a:noAutofit/>
          </a:bodyPr>
          <a:lstStyle/>
          <a:p>
            <a:pPr>
              <a:lnSpc>
                <a:spcPct val="100000"/>
              </a:lnSpc>
            </a:pPr>
            <a:r>
              <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rPr>
              <a:t>1.4 Trực quan hóa dữ liệu là gì</a:t>
            </a:r>
            <a:endPar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endParaRPr>
          </a:p>
          <a:p>
            <a:pPr marL="457200" lvl="1" indent="457200">
              <a:lnSpc>
                <a:spcPct val="100000"/>
              </a:lnSpc>
            </a:pPr>
            <a:r>
              <a:rPr lang="vi-VN" altLang="en-US" sz="4800">
                <a:solidFill>
                  <a:srgbClr val="FF0000"/>
                </a:solidFill>
                <a:latin typeface="Arial" panose="020B0604020202020204" pitchFamily="34" charset="0"/>
                <a:cs typeface="Arial" panose="020B0604020202020204" pitchFamily="34" charset="0"/>
                <a:sym typeface="+mn-ea"/>
              </a:rPr>
              <a:t>1.4.</a:t>
            </a:r>
            <a:r>
              <a:rPr lang="vi-VN" altLang="en-US" sz="4800">
                <a:solidFill>
                  <a:srgbClr val="FF0000"/>
                </a:solidFill>
                <a:latin typeface="Arial" panose="020B0604020202020204" pitchFamily="34" charset="0"/>
                <a:cs typeface="Arial" panose="020B0604020202020204" pitchFamily="34" charset="0"/>
                <a:sym typeface="+mn-ea"/>
              </a:rPr>
              <a:t>2 Lợi ích</a:t>
            </a:r>
            <a:endParaRPr lang="vi-VN" altLang="en-US" sz="4800">
              <a:solidFill>
                <a:srgbClr val="FF0000"/>
              </a:solidFill>
              <a:latin typeface="Arial" panose="020B0604020202020204" pitchFamily="34" charset="0"/>
              <a:cs typeface="Arial" panose="020B0604020202020204" pitchFamily="34" charset="0"/>
              <a:sym typeface="+mn-ea"/>
            </a:endParaRPr>
          </a:p>
          <a:p>
            <a:pPr marL="1485900" lvl="2" indent="-571500" algn="just">
              <a:lnSpc>
                <a:spcPct val="100000"/>
              </a:lnSpc>
              <a:buFont typeface="Wingdings" panose="05000000000000000000" charset="0"/>
              <a:buChar char="v"/>
            </a:pPr>
            <a:r>
              <a:rPr lang="vi-VN" altLang="en-US" sz="3600">
                <a:solidFill>
                  <a:schemeClr val="bg1"/>
                </a:solidFill>
                <a:latin typeface="Arial" panose="020B0604020202020204" pitchFamily="34" charset="0"/>
                <a:cs typeface="Arial" panose="020B0604020202020204" pitchFamily="34" charset="0"/>
                <a:sym typeface="+mn-ea"/>
              </a:rPr>
              <a:t>Giúp người dùng hiểu dữ liệu dễ dàng hơn: Trực quan hóa dữ liệu có thể giúp người dùng hiểu dữ liệu phức tạp một cách nhanh chóng và dễ dàng hơn. </a:t>
            </a:r>
            <a:endParaRPr lang="vi-VN" altLang="en-US" sz="3600">
              <a:solidFill>
                <a:schemeClr val="bg1"/>
              </a:solidFill>
              <a:latin typeface="Arial" panose="020B0604020202020204" pitchFamily="34" charset="0"/>
              <a:cs typeface="Arial" panose="020B0604020202020204" pitchFamily="34" charset="0"/>
              <a:sym typeface="+mn-ea"/>
            </a:endParaRPr>
          </a:p>
          <a:p>
            <a:pPr marL="1485900" lvl="2" indent="-571500" algn="just">
              <a:lnSpc>
                <a:spcPct val="100000"/>
              </a:lnSpc>
              <a:buFont typeface="Wingdings" panose="05000000000000000000" charset="0"/>
              <a:buChar char="v"/>
            </a:pPr>
            <a:r>
              <a:rPr lang="vi-VN" altLang="en-US" sz="3600">
                <a:solidFill>
                  <a:schemeClr val="bg1"/>
                </a:solidFill>
                <a:latin typeface="Arial" panose="020B0604020202020204" pitchFamily="34" charset="0"/>
                <a:cs typeface="Arial" panose="020B0604020202020204" pitchFamily="34" charset="0"/>
                <a:sym typeface="+mn-ea"/>
              </a:rPr>
              <a:t>Kích thích sự khám phá: Trực quan hóa dữ liệu có thể kích thích người dùng khám phá dữ liệu và tìm thấy các mối quan hệ và xu hướng mà họ có thể không nhận thấy bằng cách chỉ nhìn vào dữ liệu ở dạng văn bản.</a:t>
            </a:r>
            <a:endParaRPr lang="vi-VN" altLang="en-US" sz="4800">
              <a:solidFill>
                <a:schemeClr val="bg1"/>
              </a:solidFill>
              <a:latin typeface="Arial" panose="020B0604020202020204" pitchFamily="34" charset="0"/>
              <a:cs typeface="Arial" panose="020B0604020202020204" pitchFamily="34" charset="0"/>
              <a:sym typeface="+mn-ea"/>
            </a:endParaRPr>
          </a:p>
          <a:p>
            <a:pPr marL="1485900" lvl="2" indent="-571500" algn="just">
              <a:lnSpc>
                <a:spcPct val="100000"/>
              </a:lnSpc>
              <a:buFont typeface="Wingdings" panose="05000000000000000000" charset="0"/>
              <a:buChar char="v"/>
            </a:pPr>
            <a:r>
              <a:rPr lang="vi-VN" altLang="en-US" sz="3600">
                <a:solidFill>
                  <a:schemeClr val="bg1"/>
                </a:solidFill>
                <a:latin typeface="Arial" panose="020B0604020202020204" pitchFamily="34" charset="0"/>
                <a:cs typeface="Arial" panose="020B0604020202020204" pitchFamily="34" charset="0"/>
                <a:sym typeface="+mn-ea"/>
              </a:rPr>
              <a:t>Thúc đẩy giao tiếp hiệu quả: Trực quan hóa dữ liệu có thể giúp giao tiếp dữ liệu một cách hiệu quả hơn. Điều này có thể hữu ích cho việc chia sẻ dữ liệu với người khác, chẳng hạn như các nhà ra quyết định, khách hàng hoặc đồng nghiệp.</a:t>
            </a:r>
            <a:endParaRPr lang="vi-VN" altLang="en-US" sz="3600">
              <a:solidFill>
                <a:schemeClr val="bg1"/>
              </a:solidFill>
              <a:latin typeface="Arial" panose="020B0604020202020204" pitchFamily="34" charset="0"/>
              <a:cs typeface="Arial" panose="020B0604020202020204" pitchFamily="34" charset="0"/>
              <a:sym typeface="+mn-ea"/>
            </a:endParaRPr>
          </a:p>
          <a:p>
            <a:pPr>
              <a:lnSpc>
                <a:spcPts val="3360"/>
              </a:lnSpc>
            </a:pPr>
            <a:endParaRPr lang="vi-VN" altLang="en-US" sz="3600">
              <a:solidFill>
                <a:schemeClr val="bg1"/>
              </a:solidFill>
              <a:latin typeface="Arial" panose="020B0604020202020204" pitchFamily="34" charset="0"/>
              <a:cs typeface="Arial" panose="020B0604020202020204" pitchFamily="34" charset="0"/>
              <a:sym typeface="+mn-ea"/>
            </a:endParaRPr>
          </a:p>
        </p:txBody>
      </p:sp>
      <p:sp>
        <p:nvSpPr>
          <p:cNvPr id="22" name="Freeform 4"/>
          <p:cNvSpPr/>
          <p:nvPr/>
        </p:nvSpPr>
        <p:spPr>
          <a:xfrm rot="-849110">
            <a:off x="14827159" y="-2114636"/>
            <a:ext cx="4600506" cy="4525225"/>
          </a:xfrm>
          <a:custGeom>
            <a:avLst/>
            <a:gdLst/>
            <a:ahLst/>
            <a:cxnLst/>
            <a:rect l="l" t="t" r="r" b="b"/>
            <a:pathLst>
              <a:path w="4600506" h="4525225">
                <a:moveTo>
                  <a:pt x="0" y="0"/>
                </a:moveTo>
                <a:lnTo>
                  <a:pt x="4600505" y="0"/>
                </a:lnTo>
                <a:lnTo>
                  <a:pt x="4600505" y="4525225"/>
                </a:lnTo>
                <a:lnTo>
                  <a:pt x="0" y="4525225"/>
                </a:lnTo>
                <a:lnTo>
                  <a:pt x="0" y="0"/>
                </a:lnTo>
                <a:close/>
              </a:path>
            </a:pathLst>
          </a:custGeom>
          <a:blipFill>
            <a:blip r:embed="rId3">
              <a:alphaModFix amt="53000"/>
              <a:extLst>
                <a:ext uri="{96DAC541-7B7A-43D3-8B79-37D633B846F1}">
                  <asvg:svgBlip xmlns:asvg="http://schemas.microsoft.com/office/drawing/2016/SVG/main" r:embed="rId4"/>
                </a:ext>
              </a:extLst>
            </a:blip>
            <a:stretch>
              <a:fillRect/>
            </a:stretch>
          </a:blipFill>
        </p:spPr>
      </p:sp>
      <p:sp>
        <p:nvSpPr>
          <p:cNvPr id="25" name="Freeform 25"/>
          <p:cNvSpPr/>
          <p:nvPr/>
        </p:nvSpPr>
        <p:spPr>
          <a:xfrm rot="5400000">
            <a:off x="11803533" y="-927899"/>
            <a:ext cx="566401" cy="2532689"/>
          </a:xfrm>
          <a:custGeom>
            <a:avLst/>
            <a:gdLst/>
            <a:ahLst/>
            <a:cxnLst/>
            <a:rect l="l" t="t" r="r" b="b"/>
            <a:pathLst>
              <a:path w="566401" h="2532689">
                <a:moveTo>
                  <a:pt x="0" y="0"/>
                </a:moveTo>
                <a:lnTo>
                  <a:pt x="566401" y="0"/>
                </a:lnTo>
                <a:lnTo>
                  <a:pt x="566401" y="2532689"/>
                </a:lnTo>
                <a:lnTo>
                  <a:pt x="0" y="25326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Freeform 7"/>
          <p:cNvSpPr/>
          <p:nvPr/>
        </p:nvSpPr>
        <p:spPr>
          <a:xfrm rot="-592447">
            <a:off x="236855" y="8879205"/>
            <a:ext cx="1900555" cy="1152525"/>
          </a:xfrm>
          <a:custGeom>
            <a:avLst/>
            <a:gdLst/>
            <a:ahLst/>
            <a:cxnLst/>
            <a:rect l="l" t="t" r="r" b="b"/>
            <a:pathLst>
              <a:path w="1454177" h="1152766">
                <a:moveTo>
                  <a:pt x="0" y="0"/>
                </a:moveTo>
                <a:lnTo>
                  <a:pt x="1454177" y="0"/>
                </a:lnTo>
                <a:lnTo>
                  <a:pt x="1454177" y="1152767"/>
                </a:lnTo>
                <a:lnTo>
                  <a:pt x="0" y="11527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2" name="Freeform 5"/>
          <p:cNvSpPr/>
          <p:nvPr/>
        </p:nvSpPr>
        <p:spPr>
          <a:xfrm rot="-4720752" flipH="1">
            <a:off x="7832371" y="2397564"/>
            <a:ext cx="3088638" cy="13067313"/>
          </a:xfrm>
          <a:custGeom>
            <a:avLst/>
            <a:gdLst/>
            <a:ahLst/>
            <a:cxnLst/>
            <a:rect l="l" t="t" r="r" b="b"/>
            <a:pathLst>
              <a:path w="3088638" h="13067313">
                <a:moveTo>
                  <a:pt x="3088638" y="0"/>
                </a:moveTo>
                <a:lnTo>
                  <a:pt x="0" y="0"/>
                </a:lnTo>
                <a:lnTo>
                  <a:pt x="0" y="13067313"/>
                </a:lnTo>
                <a:lnTo>
                  <a:pt x="3088638" y="13067313"/>
                </a:lnTo>
                <a:lnTo>
                  <a:pt x="3088638"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blinds(horizontal)">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blinds(horizontal)">
                                      <p:cBhvr>
                                        <p:cTn id="17" dur="500"/>
                                        <p:tgtEl>
                                          <p:spTgt spid="2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
                                            <p:txEl>
                                              <p:pRg st="2" end="2"/>
                                            </p:txEl>
                                          </p:spTgt>
                                        </p:tgtEl>
                                        <p:attrNameLst>
                                          <p:attrName>style.visibility</p:attrName>
                                        </p:attrNameLst>
                                      </p:cBhvr>
                                      <p:to>
                                        <p:strVal val="visible"/>
                                      </p:to>
                                    </p:set>
                                    <p:animEffect transition="in" filter="blinds(horizontal)">
                                      <p:cBhvr>
                                        <p:cTn id="22" dur="500"/>
                                        <p:tgtEl>
                                          <p:spTgt spid="2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1">
                                            <p:txEl>
                                              <p:pRg st="3" end="3"/>
                                            </p:txEl>
                                          </p:spTgt>
                                        </p:tgtEl>
                                        <p:attrNameLst>
                                          <p:attrName>style.visibility</p:attrName>
                                        </p:attrNameLst>
                                      </p:cBhvr>
                                      <p:to>
                                        <p:strVal val="visible"/>
                                      </p:to>
                                    </p:set>
                                    <p:animEffect transition="in" filter="blinds(horizontal)">
                                      <p:cBhvr>
                                        <p:cTn id="27" dur="500"/>
                                        <p:tgtEl>
                                          <p:spTgt spid="2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1">
                                            <p:txEl>
                                              <p:pRg st="4" end="4"/>
                                            </p:txEl>
                                          </p:spTgt>
                                        </p:tgtEl>
                                        <p:attrNameLst>
                                          <p:attrName>style.visibility</p:attrName>
                                        </p:attrNameLst>
                                      </p:cBhvr>
                                      <p:to>
                                        <p:strVal val="visible"/>
                                      </p:to>
                                    </p:set>
                                    <p:animEffect transition="in" filter="blinds(horizontal)">
                                      <p:cBhvr>
                                        <p:cTn id="32" dur="500"/>
                                        <p:tgtEl>
                                          <p:spTgt spid="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00F0D"/>
        </a:solidFill>
        <a:effectLst/>
      </p:bgPr>
    </p:bg>
    <p:spTree>
      <p:nvGrpSpPr>
        <p:cNvPr id="1" name=""/>
        <p:cNvGrpSpPr/>
        <p:nvPr/>
      </p:nvGrpSpPr>
      <p:grpSpPr>
        <a:xfrm>
          <a:off x="0" y="0"/>
          <a:ext cx="0" cy="0"/>
          <a:chOff x="0" y="0"/>
          <a:chExt cx="0" cy="0"/>
        </a:xfrm>
      </p:grpSpPr>
      <p:sp>
        <p:nvSpPr>
          <p:cNvPr id="12" name="TextBox 12"/>
          <p:cNvSpPr txBox="1"/>
          <p:nvPr/>
        </p:nvSpPr>
        <p:spPr>
          <a:xfrm>
            <a:off x="381000" y="800100"/>
            <a:ext cx="13016230" cy="995045"/>
          </a:xfrm>
          <a:prstGeom prst="rect">
            <a:avLst/>
          </a:prstGeom>
        </p:spPr>
        <p:txBody>
          <a:bodyPr wrap="square" lIns="0" tIns="0" rIns="0" bIns="0" rtlCol="0" anchor="t">
            <a:spAutoFit/>
          </a:bodyPr>
          <a:lstStyle/>
          <a:p>
            <a:pPr marL="0" lvl="0" indent="0" algn="l">
              <a:lnSpc>
                <a:spcPts val="7760"/>
              </a:lnSpc>
            </a:pPr>
            <a:r>
              <a:rPr lang="vi-VN" altLang="en-US" sz="9585">
                <a:solidFill>
                  <a:srgbClr val="FFFFFF"/>
                </a:solidFill>
                <a:latin typeface="Times New Roman" panose="02020603050405020304" charset="0"/>
                <a:cs typeface="Times New Roman" panose="02020603050405020304" charset="0"/>
                <a:sym typeface="+mn-ea"/>
              </a:rPr>
              <a:t>Phần 2: TỔNG QUAN</a:t>
            </a:r>
            <a:endParaRPr lang="en-US" sz="9585">
              <a:solidFill>
                <a:srgbClr val="FFFFFF"/>
              </a:solidFill>
              <a:latin typeface="Times New Roman" panose="02020603050405020304" charset="0"/>
              <a:cs typeface="Times New Roman" panose="02020603050405020304" charset="0"/>
            </a:endParaRPr>
          </a:p>
        </p:txBody>
      </p:sp>
      <p:sp>
        <p:nvSpPr>
          <p:cNvPr id="16" name="Freeform 16"/>
          <p:cNvSpPr/>
          <p:nvPr/>
        </p:nvSpPr>
        <p:spPr>
          <a:xfrm>
            <a:off x="16154627" y="8877599"/>
            <a:ext cx="1098251" cy="1098251"/>
          </a:xfrm>
          <a:custGeom>
            <a:avLst/>
            <a:gdLst/>
            <a:ahLst/>
            <a:cxnLst/>
            <a:rect l="l" t="t" r="r" b="b"/>
            <a:pathLst>
              <a:path w="1098251" h="1098251">
                <a:moveTo>
                  <a:pt x="0" y="0"/>
                </a:moveTo>
                <a:lnTo>
                  <a:pt x="1098251" y="0"/>
                </a:lnTo>
                <a:lnTo>
                  <a:pt x="1098251" y="1098251"/>
                </a:lnTo>
                <a:lnTo>
                  <a:pt x="0" y="109825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21" name="TextBox 21"/>
          <p:cNvSpPr txBox="1"/>
          <p:nvPr/>
        </p:nvSpPr>
        <p:spPr>
          <a:xfrm>
            <a:off x="76200" y="1926590"/>
            <a:ext cx="17312005" cy="6433820"/>
          </a:xfrm>
          <a:prstGeom prst="rect">
            <a:avLst/>
          </a:prstGeom>
        </p:spPr>
        <p:txBody>
          <a:bodyPr wrap="square" lIns="0" tIns="0" rIns="0" bIns="0" rtlCol="0" anchor="t">
            <a:noAutofit/>
          </a:bodyPr>
          <a:lstStyle/>
          <a:p>
            <a:pPr>
              <a:lnSpc>
                <a:spcPct val="100000"/>
              </a:lnSpc>
            </a:pPr>
            <a:r>
              <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rPr>
              <a:t>2.4 Trực quan hóa dữ liệu là gì</a:t>
            </a:r>
            <a:endParaRPr lang="vi-VN" altLang="en-US" sz="4800">
              <a:gradFill>
                <a:gsLst>
                  <a:gs pos="0">
                    <a:srgbClr val="FECF40"/>
                  </a:gs>
                  <a:gs pos="100000">
                    <a:srgbClr val="846C21"/>
                  </a:gs>
                </a:gsLst>
                <a:lin scaled="0"/>
              </a:gradFill>
              <a:latin typeface="Arial" panose="020B0604020202020204" pitchFamily="34" charset="0"/>
              <a:cs typeface="Arial" panose="020B0604020202020204" pitchFamily="34" charset="0"/>
              <a:sym typeface="+mn-ea"/>
            </a:endParaRPr>
          </a:p>
          <a:p>
            <a:pPr marL="457200" lvl="1" indent="457200">
              <a:lnSpc>
                <a:spcPct val="100000"/>
              </a:lnSpc>
            </a:pPr>
            <a:r>
              <a:rPr lang="vi-VN" altLang="en-US" sz="4800">
                <a:solidFill>
                  <a:srgbClr val="FF0000"/>
                </a:solidFill>
                <a:latin typeface="Arial" panose="020B0604020202020204" pitchFamily="34" charset="0"/>
                <a:cs typeface="Arial" panose="020B0604020202020204" pitchFamily="34" charset="0"/>
                <a:sym typeface="+mn-ea"/>
              </a:rPr>
              <a:t>2.4.3 Ứng dụng</a:t>
            </a:r>
            <a:endParaRPr lang="vi-VN" altLang="en-US" sz="4800">
              <a:solidFill>
                <a:srgbClr val="FF0000"/>
              </a:solidFill>
              <a:latin typeface="Arial" panose="020B0604020202020204" pitchFamily="34" charset="0"/>
              <a:cs typeface="Arial" panose="020B0604020202020204" pitchFamily="34" charset="0"/>
              <a:sym typeface="+mn-ea"/>
            </a:endParaRPr>
          </a:p>
          <a:p>
            <a:pPr marL="1485900" lvl="2" indent="-571500" algn="just">
              <a:lnSpc>
                <a:spcPct val="100000"/>
              </a:lnSpc>
              <a:buFont typeface="Wingdings" panose="05000000000000000000" charset="0"/>
              <a:buChar char="Ø"/>
            </a:pPr>
            <a:r>
              <a:rPr lang="vi-VN" altLang="en-US" sz="3600">
                <a:solidFill>
                  <a:schemeClr val="bg1"/>
                </a:solidFill>
                <a:latin typeface="Arial" panose="020B0604020202020204" pitchFamily="34" charset="0"/>
                <a:cs typeface="Arial" panose="020B0604020202020204" pitchFamily="34" charset="0"/>
                <a:sym typeface="+mn-ea"/>
              </a:rPr>
              <a:t>Kinh doanh: Trực quan hóa dữ liệu được sử dụng để phân tích dữ liệu kinh doanh, giúp doanh nghiệp hiểu rõ hơn về tình hình hoạt động, đưa ra các quyết định kinh doanh hiệu quả.</a:t>
            </a:r>
            <a:endParaRPr lang="vi-VN" altLang="en-US" sz="3600">
              <a:solidFill>
                <a:schemeClr val="bg1"/>
              </a:solidFill>
              <a:latin typeface="Arial" panose="020B0604020202020204" pitchFamily="34" charset="0"/>
              <a:cs typeface="Arial" panose="020B0604020202020204" pitchFamily="34" charset="0"/>
              <a:sym typeface="+mn-ea"/>
            </a:endParaRPr>
          </a:p>
          <a:p>
            <a:pPr marL="1485900" lvl="2" indent="-571500" algn="just">
              <a:lnSpc>
                <a:spcPct val="100000"/>
              </a:lnSpc>
              <a:buFont typeface="Wingdings" panose="05000000000000000000" charset="0"/>
              <a:buChar char="Ø"/>
            </a:pPr>
            <a:r>
              <a:rPr lang="vi-VN" altLang="en-US" sz="3600">
                <a:solidFill>
                  <a:schemeClr val="bg1"/>
                </a:solidFill>
                <a:latin typeface="Arial" panose="020B0604020202020204" pitchFamily="34" charset="0"/>
                <a:cs typeface="Arial" panose="020B0604020202020204" pitchFamily="34" charset="0"/>
                <a:sym typeface="+mn-ea"/>
              </a:rPr>
              <a:t>Khoa học: Trực quan hóa dữ liệu được sử dụng để trình bày dữ liệu khoa học, giúp các nhà khoa học dễ dàng truyền đạt kết quả nghiên cứu của mìn</a:t>
            </a:r>
            <a:r>
              <a:rPr lang="vi-VN" altLang="en-US" sz="3600">
                <a:solidFill>
                  <a:schemeClr val="bg1"/>
                </a:solidFill>
                <a:latin typeface="Arial" panose="020B0604020202020204" pitchFamily="34" charset="0"/>
                <a:cs typeface="Arial" panose="020B0604020202020204" pitchFamily="34" charset="0"/>
                <a:sym typeface="+mn-ea"/>
              </a:rPr>
              <a:t>h.</a:t>
            </a:r>
            <a:endParaRPr lang="vi-VN" altLang="en-US" sz="3600">
              <a:solidFill>
                <a:schemeClr val="bg1"/>
              </a:solidFill>
              <a:latin typeface="Arial" panose="020B0604020202020204" pitchFamily="34" charset="0"/>
              <a:cs typeface="Arial" panose="020B0604020202020204" pitchFamily="34" charset="0"/>
              <a:sym typeface="+mn-ea"/>
            </a:endParaRPr>
          </a:p>
          <a:p>
            <a:pPr marL="1485900" lvl="2" indent="-571500" algn="just">
              <a:lnSpc>
                <a:spcPct val="100000"/>
              </a:lnSpc>
              <a:buFont typeface="Wingdings" panose="05000000000000000000" charset="0"/>
              <a:buChar char="Ø"/>
            </a:pPr>
            <a:r>
              <a:rPr lang="vi-VN" altLang="en-US" sz="3600">
                <a:solidFill>
                  <a:schemeClr val="bg1"/>
                </a:solidFill>
                <a:latin typeface="Arial" panose="020B0604020202020204" pitchFamily="34" charset="0"/>
                <a:cs typeface="Arial" panose="020B0604020202020204" pitchFamily="34" charset="0"/>
                <a:sym typeface="+mn-ea"/>
              </a:rPr>
              <a:t>Giáo dục: Trực quan hóa dữ liệu được sử dụng để giảng dạy, giúp học sinh dễ dàng tiếp thu kiến thức.</a:t>
            </a:r>
            <a:endParaRPr lang="vi-VN" altLang="en-US" sz="3600">
              <a:solidFill>
                <a:schemeClr val="bg1"/>
              </a:solidFill>
              <a:latin typeface="Arial" panose="020B0604020202020204" pitchFamily="34" charset="0"/>
              <a:cs typeface="Arial" panose="020B0604020202020204" pitchFamily="34" charset="0"/>
              <a:sym typeface="+mn-ea"/>
            </a:endParaRPr>
          </a:p>
          <a:p>
            <a:pPr marL="1485900" lvl="2" indent="-571500" algn="just">
              <a:lnSpc>
                <a:spcPct val="100000"/>
              </a:lnSpc>
              <a:buFont typeface="Wingdings" panose="05000000000000000000" charset="0"/>
              <a:buChar char="Ø"/>
            </a:pPr>
            <a:r>
              <a:rPr lang="vi-VN" altLang="en-US" sz="3600">
                <a:solidFill>
                  <a:schemeClr val="bg1"/>
                </a:solidFill>
                <a:latin typeface="Arial" panose="020B0604020202020204" pitchFamily="34" charset="0"/>
                <a:cs typeface="Arial" panose="020B0604020202020204" pitchFamily="34" charset="0"/>
                <a:sym typeface="+mn-ea"/>
              </a:rPr>
              <a:t>Báo chí: Trực quan hóa dữ liệu được sử dụng để truyền tải tin tức, giúp người đọc dễ dàng hiểu và ghi nhớ thông tin.</a:t>
            </a:r>
            <a:endParaRPr lang="vi-VN" altLang="en-US" sz="3600">
              <a:solidFill>
                <a:schemeClr val="bg1"/>
              </a:solidFill>
              <a:latin typeface="Arial" panose="020B0604020202020204" pitchFamily="34" charset="0"/>
              <a:cs typeface="Arial" panose="020B0604020202020204" pitchFamily="34" charset="0"/>
              <a:sym typeface="+mn-ea"/>
            </a:endParaRPr>
          </a:p>
          <a:p>
            <a:pPr marL="571500" indent="-571500" algn="just">
              <a:lnSpc>
                <a:spcPts val="3360"/>
              </a:lnSpc>
              <a:buFont typeface="Wingdings" panose="05000000000000000000" charset="0"/>
              <a:buChar char="Ø"/>
            </a:pPr>
            <a:endParaRPr lang="vi-VN" altLang="en-US" sz="3600">
              <a:solidFill>
                <a:schemeClr val="bg1"/>
              </a:solidFill>
              <a:latin typeface="Arial" panose="020B0604020202020204" pitchFamily="34" charset="0"/>
              <a:cs typeface="Arial" panose="020B0604020202020204" pitchFamily="34" charset="0"/>
              <a:sym typeface="+mn-ea"/>
            </a:endParaRPr>
          </a:p>
        </p:txBody>
      </p:sp>
      <p:sp>
        <p:nvSpPr>
          <p:cNvPr id="22" name="Freeform 4"/>
          <p:cNvSpPr/>
          <p:nvPr/>
        </p:nvSpPr>
        <p:spPr>
          <a:xfrm rot="-849110">
            <a:off x="14827159" y="-2114636"/>
            <a:ext cx="4600506" cy="4525225"/>
          </a:xfrm>
          <a:custGeom>
            <a:avLst/>
            <a:gdLst/>
            <a:ahLst/>
            <a:cxnLst/>
            <a:rect l="l" t="t" r="r" b="b"/>
            <a:pathLst>
              <a:path w="4600506" h="4525225">
                <a:moveTo>
                  <a:pt x="0" y="0"/>
                </a:moveTo>
                <a:lnTo>
                  <a:pt x="4600505" y="0"/>
                </a:lnTo>
                <a:lnTo>
                  <a:pt x="4600505" y="4525225"/>
                </a:lnTo>
                <a:lnTo>
                  <a:pt x="0" y="4525225"/>
                </a:lnTo>
                <a:lnTo>
                  <a:pt x="0" y="0"/>
                </a:lnTo>
                <a:close/>
              </a:path>
            </a:pathLst>
          </a:custGeom>
          <a:blipFill>
            <a:blip r:embed="rId3">
              <a:alphaModFix amt="53000"/>
              <a:extLst>
                <a:ext uri="{96DAC541-7B7A-43D3-8B79-37D633B846F1}">
                  <asvg:svgBlip xmlns:asvg="http://schemas.microsoft.com/office/drawing/2016/SVG/main" r:embed="rId4"/>
                </a:ext>
              </a:extLst>
            </a:blip>
            <a:stretch>
              <a:fillRect/>
            </a:stretch>
          </a:blipFill>
        </p:spPr>
      </p:sp>
      <p:sp>
        <p:nvSpPr>
          <p:cNvPr id="25" name="Freeform 25"/>
          <p:cNvSpPr/>
          <p:nvPr/>
        </p:nvSpPr>
        <p:spPr>
          <a:xfrm rot="5400000">
            <a:off x="11879733" y="-927899"/>
            <a:ext cx="566401" cy="2532689"/>
          </a:xfrm>
          <a:custGeom>
            <a:avLst/>
            <a:gdLst/>
            <a:ahLst/>
            <a:cxnLst/>
            <a:rect l="l" t="t" r="r" b="b"/>
            <a:pathLst>
              <a:path w="566401" h="2532689">
                <a:moveTo>
                  <a:pt x="0" y="0"/>
                </a:moveTo>
                <a:lnTo>
                  <a:pt x="566401" y="0"/>
                </a:lnTo>
                <a:lnTo>
                  <a:pt x="566401" y="2532689"/>
                </a:lnTo>
                <a:lnTo>
                  <a:pt x="0" y="25326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3" name="Freeform 7"/>
          <p:cNvSpPr/>
          <p:nvPr/>
        </p:nvSpPr>
        <p:spPr>
          <a:xfrm rot="-592447">
            <a:off x="236855" y="8879205"/>
            <a:ext cx="1900555" cy="1152525"/>
          </a:xfrm>
          <a:custGeom>
            <a:avLst/>
            <a:gdLst/>
            <a:ahLst/>
            <a:cxnLst/>
            <a:rect l="l" t="t" r="r" b="b"/>
            <a:pathLst>
              <a:path w="1454177" h="1152766">
                <a:moveTo>
                  <a:pt x="0" y="0"/>
                </a:moveTo>
                <a:lnTo>
                  <a:pt x="1454177" y="0"/>
                </a:lnTo>
                <a:lnTo>
                  <a:pt x="1454177" y="1152767"/>
                </a:lnTo>
                <a:lnTo>
                  <a:pt x="0" y="11527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2" name="Freeform 5"/>
          <p:cNvSpPr/>
          <p:nvPr/>
        </p:nvSpPr>
        <p:spPr>
          <a:xfrm rot="-4720752" flipH="1">
            <a:off x="7832371" y="2397564"/>
            <a:ext cx="3088638" cy="13067313"/>
          </a:xfrm>
          <a:custGeom>
            <a:avLst/>
            <a:gdLst/>
            <a:ahLst/>
            <a:cxnLst/>
            <a:rect l="l" t="t" r="r" b="b"/>
            <a:pathLst>
              <a:path w="3088638" h="13067313">
                <a:moveTo>
                  <a:pt x="3088638" y="0"/>
                </a:moveTo>
                <a:lnTo>
                  <a:pt x="0" y="0"/>
                </a:lnTo>
                <a:lnTo>
                  <a:pt x="0" y="13067313"/>
                </a:lnTo>
                <a:lnTo>
                  <a:pt x="3088638" y="13067313"/>
                </a:lnTo>
                <a:lnTo>
                  <a:pt x="3088638"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blinds(horizontal)">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blinds(horizontal)">
                                      <p:cBhvr>
                                        <p:cTn id="17" dur="500"/>
                                        <p:tgtEl>
                                          <p:spTgt spid="2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1">
                                            <p:txEl>
                                              <p:pRg st="2" end="2"/>
                                            </p:txEl>
                                          </p:spTgt>
                                        </p:tgtEl>
                                        <p:attrNameLst>
                                          <p:attrName>style.visibility</p:attrName>
                                        </p:attrNameLst>
                                      </p:cBhvr>
                                      <p:to>
                                        <p:strVal val="visible"/>
                                      </p:to>
                                    </p:set>
                                    <p:animEffect transition="in" filter="box(in)">
                                      <p:cBhvr>
                                        <p:cTn id="22" dur="2000"/>
                                        <p:tgtEl>
                                          <p:spTgt spid="2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1">
                                            <p:txEl>
                                              <p:pRg st="3" end="3"/>
                                            </p:txEl>
                                          </p:spTgt>
                                        </p:tgtEl>
                                        <p:attrNameLst>
                                          <p:attrName>style.visibility</p:attrName>
                                        </p:attrNameLst>
                                      </p:cBhvr>
                                      <p:to>
                                        <p:strVal val="visible"/>
                                      </p:to>
                                    </p:set>
                                    <p:animEffect transition="in" filter="box(in)">
                                      <p:cBhvr>
                                        <p:cTn id="27" dur="2000"/>
                                        <p:tgtEl>
                                          <p:spTgt spid="2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1">
                                            <p:txEl>
                                              <p:pRg st="4" end="4"/>
                                            </p:txEl>
                                          </p:spTgt>
                                        </p:tgtEl>
                                        <p:attrNameLst>
                                          <p:attrName>style.visibility</p:attrName>
                                        </p:attrNameLst>
                                      </p:cBhvr>
                                      <p:to>
                                        <p:strVal val="visible"/>
                                      </p:to>
                                    </p:set>
                                    <p:animEffect transition="in" filter="box(in)">
                                      <p:cBhvr>
                                        <p:cTn id="32" dur="2000"/>
                                        <p:tgtEl>
                                          <p:spTgt spid="2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21">
                                            <p:txEl>
                                              <p:pRg st="5" end="5"/>
                                            </p:txEl>
                                          </p:spTgt>
                                        </p:tgtEl>
                                        <p:attrNameLst>
                                          <p:attrName>style.visibility</p:attrName>
                                        </p:attrNameLst>
                                      </p:cBhvr>
                                      <p:to>
                                        <p:strVal val="visible"/>
                                      </p:to>
                                    </p:set>
                                    <p:animEffect transition="in" filter="box(in)">
                                      <p:cBhvr>
                                        <p:cTn id="37" dur="2000"/>
                                        <p:tgtEl>
                                          <p:spTgt spid="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6833</Words>
  <Application>WPS Presentation</Application>
  <PresentationFormat>On-screen Show (4:3)</PresentationFormat>
  <Paragraphs>176</Paragraphs>
  <Slides>20</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20</vt:i4>
      </vt:variant>
    </vt:vector>
  </HeadingPairs>
  <TitlesOfParts>
    <vt:vector size="33" baseType="lpstr">
      <vt:lpstr>Arial</vt:lpstr>
      <vt:lpstr>SimSun</vt:lpstr>
      <vt:lpstr>Wingdings</vt:lpstr>
      <vt:lpstr>Times New Roman</vt:lpstr>
      <vt:lpstr>Saira ExtraCondensed Medium</vt:lpstr>
      <vt:lpstr>Maven Pro</vt:lpstr>
      <vt:lpstr>Microsoft YaHei</vt:lpstr>
      <vt:lpstr>Arial Unicode MS</vt:lpstr>
      <vt:lpstr>Calibri</vt:lpstr>
      <vt:lpstr>Segoe Print</vt:lpstr>
      <vt:lpstr>Wingdings</vt:lpstr>
      <vt:lpstr>Saira ExtraCondensed 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dương Thành phần 3D Công nghệ 5G Bản thuyết trình</dc:title>
  <dc:creator/>
  <cp:lastModifiedBy>Đăng Phạm</cp:lastModifiedBy>
  <cp:revision>6</cp:revision>
  <dcterms:created xsi:type="dcterms:W3CDTF">2006-08-16T00:00:00Z</dcterms:created>
  <dcterms:modified xsi:type="dcterms:W3CDTF">2024-01-17T09:25:46Z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F88859FDEECB4542B734EB3029CDA53F_12</vt:lpwstr>
  </property>
  <property fmtid="{D5CDD505-2E9C-101B-9397-08002B2CF9AE}" pid="3" name="KSOProductBuildVer">
    <vt:lpwstr>1033-12.2.0.13412</vt:lpwstr>
  </property>
</Properties>
</file>